
<file path=[Content_Types].xml><?xml version="1.0" encoding="utf-8"?>
<Types xmlns="http://schemas.openxmlformats.org/package/2006/content-types">
  <Default Extension="png" ContentType="image/png"/>
  <Default Extension="tmp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revisionInfo.xml" ContentType="application/vnd.ms-powerpoint.revisioninfo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72" r:id="rId1"/>
  </p:sldMasterIdLst>
  <p:notesMasterIdLst>
    <p:notesMasterId r:id="rId13"/>
  </p:notesMasterIdLst>
  <p:handoutMasterIdLst>
    <p:handoutMasterId r:id="rId14"/>
  </p:handoutMasterIdLst>
  <p:sldIdLst>
    <p:sldId id="256" r:id="rId2"/>
    <p:sldId id="274" r:id="rId3"/>
    <p:sldId id="275" r:id="rId4"/>
    <p:sldId id="264" r:id="rId5"/>
    <p:sldId id="279" r:id="rId6"/>
    <p:sldId id="276" r:id="rId7"/>
    <p:sldId id="278" r:id="rId8"/>
    <p:sldId id="263" r:id="rId9"/>
    <p:sldId id="271" r:id="rId10"/>
    <p:sldId id="273" r:id="rId11"/>
    <p:sldId id="266" r:id="rId12"/>
  </p:sldIdLst>
  <p:sldSz cx="12192000" cy="6858000"/>
  <p:notesSz cx="6797675" cy="9926638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C7C66"/>
    <a:srgbClr val="EEACAF"/>
    <a:srgbClr val="FF9999"/>
    <a:srgbClr val="C1272D"/>
    <a:srgbClr val="F19F8F"/>
    <a:srgbClr val="FA0000"/>
    <a:srgbClr val="E85C40"/>
    <a:srgbClr val="F9D6D3"/>
    <a:srgbClr val="FF7C80"/>
    <a:srgbClr val="00919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DE21D9AB-F5DC-AD46-9E74-20979E11E74F}" v="3" dt="2022-09-14T16:50:17.887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352"/>
    <p:restoredTop sz="87935" autoAdjust="0"/>
  </p:normalViewPr>
  <p:slideViewPr>
    <p:cSldViewPr snapToGrid="0" snapToObjects="1">
      <p:cViewPr varScale="1">
        <p:scale>
          <a:sx n="76" d="100"/>
          <a:sy n="76" d="100"/>
        </p:scale>
        <p:origin x="835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5" Type="http://schemas.microsoft.com/office/2015/10/relationships/revisionInfo" Target="revisionInfo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60" cy="498056"/>
          </a:xfrm>
          <a:prstGeom prst="rect">
            <a:avLst/>
          </a:prstGeom>
        </p:spPr>
        <p:txBody>
          <a:bodyPr vert="horz" lIns="91457" tIns="45730" rIns="91457" bIns="4573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50442" y="0"/>
            <a:ext cx="2945660" cy="498056"/>
          </a:xfrm>
          <a:prstGeom prst="rect">
            <a:avLst/>
          </a:prstGeom>
        </p:spPr>
        <p:txBody>
          <a:bodyPr vert="horz" lIns="91457" tIns="45730" rIns="91457" bIns="45730" rtlCol="0"/>
          <a:lstStyle>
            <a:lvl1pPr algn="r">
              <a:defRPr sz="1200"/>
            </a:lvl1pPr>
          </a:lstStyle>
          <a:p>
            <a:fld id="{95B1B6CC-3E28-468B-9F5D-EBB0DC03D792}" type="datetimeFigureOut">
              <a:rPr lang="en-GB" smtClean="0"/>
              <a:t>13/09/2026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9428586"/>
            <a:ext cx="2945660" cy="498055"/>
          </a:xfrm>
          <a:prstGeom prst="rect">
            <a:avLst/>
          </a:prstGeom>
        </p:spPr>
        <p:txBody>
          <a:bodyPr vert="horz" lIns="91457" tIns="45730" rIns="91457" bIns="4573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50442" y="9428586"/>
            <a:ext cx="2945660" cy="498055"/>
          </a:xfrm>
          <a:prstGeom prst="rect">
            <a:avLst/>
          </a:prstGeom>
        </p:spPr>
        <p:txBody>
          <a:bodyPr vert="horz" lIns="91457" tIns="45730" rIns="91457" bIns="45730" rtlCol="0" anchor="b"/>
          <a:lstStyle>
            <a:lvl1pPr algn="r">
              <a:defRPr sz="1200"/>
            </a:lvl1pPr>
          </a:lstStyle>
          <a:p>
            <a:fld id="{B74E5153-363C-4B2C-BD6B-5510C00D384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633397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60" cy="498056"/>
          </a:xfrm>
          <a:prstGeom prst="rect">
            <a:avLst/>
          </a:prstGeom>
        </p:spPr>
        <p:txBody>
          <a:bodyPr vert="horz" lIns="91457" tIns="45730" rIns="91457" bIns="4573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50442" y="0"/>
            <a:ext cx="2945660" cy="498056"/>
          </a:xfrm>
          <a:prstGeom prst="rect">
            <a:avLst/>
          </a:prstGeom>
        </p:spPr>
        <p:txBody>
          <a:bodyPr vert="horz" lIns="91457" tIns="45730" rIns="91457" bIns="45730" rtlCol="0"/>
          <a:lstStyle>
            <a:lvl1pPr algn="r">
              <a:defRPr sz="1200"/>
            </a:lvl1pPr>
          </a:lstStyle>
          <a:p>
            <a:fld id="{F7A19087-3D6C-4DAB-B05F-405DD6336984}" type="datetimeFigureOut">
              <a:rPr lang="en-GB" smtClean="0"/>
              <a:t>13/09/2026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420688" y="1239838"/>
            <a:ext cx="5956300" cy="3351212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57" tIns="45730" rIns="91457" bIns="4573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79768" y="4777195"/>
            <a:ext cx="5438140" cy="3908613"/>
          </a:xfrm>
          <a:prstGeom prst="rect">
            <a:avLst/>
          </a:prstGeom>
        </p:spPr>
        <p:txBody>
          <a:bodyPr vert="horz" lIns="91457" tIns="45730" rIns="91457" bIns="4573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428586"/>
            <a:ext cx="2945660" cy="498055"/>
          </a:xfrm>
          <a:prstGeom prst="rect">
            <a:avLst/>
          </a:prstGeom>
        </p:spPr>
        <p:txBody>
          <a:bodyPr vert="horz" lIns="91457" tIns="45730" rIns="91457" bIns="4573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50442" y="9428586"/>
            <a:ext cx="2945660" cy="498055"/>
          </a:xfrm>
          <a:prstGeom prst="rect">
            <a:avLst/>
          </a:prstGeom>
        </p:spPr>
        <p:txBody>
          <a:bodyPr vert="horz" lIns="91457" tIns="45730" rIns="91457" bIns="45730" rtlCol="0" anchor="b"/>
          <a:lstStyle>
            <a:lvl1pPr algn="r">
              <a:defRPr sz="1200"/>
            </a:lvl1pPr>
          </a:lstStyle>
          <a:p>
            <a:fld id="{D68832FE-F85D-4E5E-9B93-EBE4DEFD335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3139816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Thank-you for coming. Please make sure to tick off your child’s name</a:t>
            </a:r>
            <a:r>
              <a:rPr lang="en-GB" baseline="0" dirty="0"/>
              <a:t> and take an information pack so we know which children need information packs sent home tomorrow. Thankyou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68832FE-F85D-4E5E-9B93-EBE4DEFD3355}" type="slidenum">
              <a:rPr lang="en-GB" smtClean="0"/>
              <a:t>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1613136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49372CF-1D43-B70B-18B8-2D500CCFAEA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50B0E410-EC41-3470-FF31-E707ACD4A80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89A83B19-4F51-CB67-52BB-E57B39DC201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Here is some key year 4 information. The</a:t>
            </a:r>
            <a:r>
              <a:rPr lang="en-GB" baseline="0" dirty="0"/>
              <a:t> year </a:t>
            </a:r>
            <a:r>
              <a:rPr lang="en-GB" baseline="0" dirty="0" smtClean="0"/>
              <a:t>____ </a:t>
            </a:r>
            <a:r>
              <a:rPr lang="en-GB" baseline="0" dirty="0"/>
              <a:t>staff consist of me, </a:t>
            </a:r>
            <a:r>
              <a:rPr lang="en-GB" baseline="0" dirty="0" smtClean="0"/>
              <a:t>________ </a:t>
            </a:r>
            <a:r>
              <a:rPr lang="en-GB" baseline="0" dirty="0"/>
              <a:t>as the full time class teacher. </a:t>
            </a:r>
            <a:r>
              <a:rPr lang="en-GB" baseline="0" dirty="0" smtClean="0"/>
              <a:t>____________ </a:t>
            </a:r>
            <a:r>
              <a:rPr lang="en-GB" baseline="0" dirty="0"/>
              <a:t>and </a:t>
            </a:r>
            <a:r>
              <a:rPr lang="en-GB" baseline="0" dirty="0" smtClean="0"/>
              <a:t>_________ </a:t>
            </a:r>
            <a:r>
              <a:rPr lang="en-GB" baseline="0" dirty="0"/>
              <a:t>are our teaching assistants in the </a:t>
            </a:r>
            <a:r>
              <a:rPr lang="en-GB" baseline="0" dirty="0" smtClean="0"/>
              <a:t>___________.</a:t>
            </a:r>
          </a:p>
          <a:p>
            <a:endParaRPr lang="en-GB" baseline="0" dirty="0" smtClean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701372F-C451-9C3A-BE57-962133793EC6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68832FE-F85D-4E5E-9B93-EBE4DEFD3355}" type="slidenum">
              <a:rPr lang="en-GB" smtClean="0"/>
              <a:t>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3296374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baseline="0" dirty="0" smtClean="0"/>
              <a:t>This is an overview of our school times throughout the day and here is an example timetable, as you can see – school days are very busy so it is no surprise very tired children come home!  Our PE days this </a:t>
            </a:r>
            <a:r>
              <a:rPr lang="en-GB" baseline="0" dirty="0" err="1" smtClean="0"/>
              <a:t>halfterm</a:t>
            </a:r>
            <a:r>
              <a:rPr lang="en-GB" baseline="0" dirty="0" smtClean="0"/>
              <a:t> are _____________. </a:t>
            </a:r>
          </a:p>
          <a:p>
            <a:r>
              <a:rPr lang="en-US" baseline="0" dirty="0" smtClean="0">
                <a:solidFill>
                  <a:srgbClr val="FF0000"/>
                </a:solidFill>
              </a:rPr>
              <a:t>Forest School </a:t>
            </a:r>
            <a:r>
              <a:rPr lang="en-US" baseline="0" dirty="0" err="1" smtClean="0">
                <a:solidFill>
                  <a:srgbClr val="FF0000"/>
                </a:solidFill>
              </a:rPr>
              <a:t>halfterm</a:t>
            </a:r>
            <a:r>
              <a:rPr lang="en-US" baseline="0" dirty="0" smtClean="0">
                <a:solidFill>
                  <a:srgbClr val="FF0000"/>
                </a:solidFill>
              </a:rPr>
              <a:t> _______</a:t>
            </a:r>
          </a:p>
          <a:p>
            <a:r>
              <a:rPr lang="en-US" baseline="0" dirty="0" smtClean="0">
                <a:solidFill>
                  <a:srgbClr val="FF0000"/>
                </a:solidFill>
              </a:rPr>
              <a:t>Swimming term ____________</a:t>
            </a:r>
            <a:endParaRPr lang="en-GB" dirty="0" smtClean="0">
              <a:solidFill>
                <a:srgbClr val="FF0000"/>
              </a:solidFill>
            </a:endParaRPr>
          </a:p>
          <a:p>
            <a:endParaRPr lang="en-GB" dirty="0">
              <a:solidFill>
                <a:srgbClr val="FF0000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68832FE-F85D-4E5E-9B93-EBE4DEFD3355}" type="slidenum">
              <a:rPr lang="en-GB" smtClean="0"/>
              <a:t>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3984477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Here is an</a:t>
            </a:r>
            <a:r>
              <a:rPr lang="en-GB" baseline="0" dirty="0"/>
              <a:t> overview of things we will be studying in </a:t>
            </a:r>
            <a:r>
              <a:rPr lang="en-GB" baseline="0" dirty="0" smtClean="0"/>
              <a:t>class this term Autumn 1 term. </a:t>
            </a:r>
          </a:p>
          <a:p>
            <a:endParaRPr lang="en-GB" baseline="0" dirty="0" smtClean="0"/>
          </a:p>
          <a:p>
            <a:r>
              <a:rPr lang="en-GB" baseline="0" dirty="0" smtClean="0"/>
              <a:t>If you want to know for the following terms, please check our subject curriculum map overviews on the school website.  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68832FE-F85D-4E5E-9B93-EBE4DEFD3355}" type="slidenum">
              <a:rPr lang="en-GB" smtClean="0"/>
              <a:t>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6271602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 smtClean="0"/>
              <a:t>Decide on a day to hand in reading records</a:t>
            </a:r>
            <a:r>
              <a:rPr lang="en-GB" baseline="0" dirty="0" smtClean="0"/>
              <a:t> each week and add</a:t>
            </a:r>
          </a:p>
          <a:p>
            <a:r>
              <a:rPr lang="en-GB" baseline="0" dirty="0" smtClean="0"/>
              <a:t>Use reading record as a example </a:t>
            </a:r>
            <a:endParaRPr lang="en-GB" dirty="0" smtClean="0"/>
          </a:p>
          <a:p>
            <a:endParaRPr lang="en-GB" dirty="0" smtClean="0"/>
          </a:p>
          <a:p>
            <a:r>
              <a:rPr lang="en-GB" dirty="0" smtClean="0"/>
              <a:t>Sign</a:t>
            </a:r>
            <a:r>
              <a:rPr lang="en-GB" baseline="0" dirty="0" smtClean="0"/>
              <a:t> post to website for more examples of homework websites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68832FE-F85D-4E5E-9B93-EBE4DEFD3355}" type="slidenum">
              <a:rPr lang="en-GB" smtClean="0"/>
              <a:t>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7722975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dirty="0" smtClean="0"/>
              <a:t>Enrichment</a:t>
            </a:r>
            <a:r>
              <a:rPr lang="en-GB" baseline="0" dirty="0" smtClean="0"/>
              <a:t> in Year _____ is………………….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endParaRPr lang="en-GB" baseline="0" dirty="0" smtClean="0"/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baseline="0" dirty="0" smtClean="0"/>
              <a:t>Trips, competitions </a:t>
            </a:r>
            <a:r>
              <a:rPr lang="en-GB" baseline="0" dirty="0" err="1" smtClean="0"/>
              <a:t>etc..that</a:t>
            </a:r>
            <a:r>
              <a:rPr lang="en-GB" baseline="0" dirty="0" smtClean="0"/>
              <a:t> you know ARE happening. – E.G. Y5&amp; 6 RESIDENTIAL,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68832FE-F85D-4E5E-9B93-EBE4DEFD3355}" type="slidenum">
              <a:rPr lang="en-GB" smtClean="0"/>
              <a:t>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5916007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 smtClean="0"/>
              <a:t>In</a:t>
            </a:r>
            <a:r>
              <a:rPr lang="en-GB" baseline="0" dirty="0" smtClean="0"/>
              <a:t> year ________ we wear _________</a:t>
            </a:r>
          </a:p>
          <a:p>
            <a:r>
              <a:rPr lang="en-GB" baseline="0" dirty="0" smtClean="0"/>
              <a:t>PE kits consist of ______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68832FE-F85D-4E5E-9B93-EBE4DEFD3355}" type="slidenum">
              <a:rPr lang="en-GB" smtClean="0"/>
              <a:t>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5967600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Our mission statement – at the heart of what we endeavour to do. Showing the values we want</a:t>
            </a:r>
            <a:r>
              <a:rPr lang="en-GB" baseline="0" dirty="0"/>
              <a:t> the children to </a:t>
            </a:r>
            <a:r>
              <a:rPr lang="en-GB" baseline="0" dirty="0" smtClean="0"/>
              <a:t>have</a:t>
            </a:r>
          </a:p>
          <a:p>
            <a:endParaRPr lang="en-GB" baseline="0" dirty="0" smtClean="0"/>
          </a:p>
          <a:p>
            <a:pPr fontAlgn="base"/>
            <a:r>
              <a:rPr lang="en-GB" sz="1200" dirty="0" smtClean="0">
                <a:solidFill>
                  <a:srgbClr val="201F1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Treating others as we want to be treated</a:t>
            </a:r>
          </a:p>
          <a:p>
            <a:pPr fontAlgn="base"/>
            <a:r>
              <a:rPr lang="en-GB" sz="1200" dirty="0" smtClean="0">
                <a:solidFill>
                  <a:srgbClr val="201F1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loving, respectful, kind, polite </a:t>
            </a:r>
          </a:p>
          <a:p>
            <a:pPr fontAlgn="base"/>
            <a:r>
              <a:rPr lang="en-GB" sz="1200" dirty="0" smtClean="0">
                <a:solidFill>
                  <a:srgbClr val="201F1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Being honest</a:t>
            </a:r>
          </a:p>
          <a:p>
            <a:pPr fontAlgn="base"/>
            <a:r>
              <a:rPr lang="en-GB" sz="1200" dirty="0" smtClean="0">
                <a:solidFill>
                  <a:srgbClr val="201F1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Forgiving one another</a:t>
            </a:r>
          </a:p>
          <a:p>
            <a:pPr fontAlgn="base"/>
            <a:endParaRPr lang="en-GB" sz="1200" dirty="0" smtClean="0">
              <a:solidFill>
                <a:srgbClr val="201F1E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fontAlgn="base"/>
            <a:r>
              <a:rPr lang="en-GB" sz="1200" dirty="0" smtClean="0">
                <a:solidFill>
                  <a:srgbClr val="201F1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Supporting and valuing this at home</a:t>
            </a:r>
          </a:p>
          <a:p>
            <a:pPr fontAlgn="base"/>
            <a:endParaRPr lang="en-GB" sz="1200" dirty="0" smtClean="0">
              <a:solidFill>
                <a:srgbClr val="201F1E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fontAlgn="base"/>
            <a:r>
              <a:rPr lang="en-GB" sz="1200" dirty="0" smtClean="0">
                <a:solidFill>
                  <a:srgbClr val="201F1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Reiterated in school through assemblies, class worship, regular links with local parishes to celebrate Mass, regular prayer. </a:t>
            </a:r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68832FE-F85D-4E5E-9B93-EBE4DEFD3355}" type="slidenum">
              <a:rPr lang="en-GB" smtClean="0"/>
              <a:t>8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24175593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smtClean="0">
                <a:solidFill>
                  <a:schemeClr val="accent6"/>
                </a:solidFill>
              </a:rPr>
              <a:t>Show parents where they can find your class page on the website with overviews and class specific info should they need to refer back to it during the year</a:t>
            </a:r>
            <a:endParaRPr lang="en-GB" dirty="0" smtClean="0">
              <a:solidFill>
                <a:schemeClr val="accent6"/>
              </a:solidFill>
            </a:endParaRPr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68832FE-F85D-4E5E-9B93-EBE4DEFD3355}" type="slidenum">
              <a:rPr lang="en-GB" smtClean="0"/>
              <a:t>9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74079300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68832FE-F85D-4E5E-9B93-EBE4DEFD3355}" type="slidenum">
              <a:rPr lang="en-GB" smtClean="0"/>
              <a:t>10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7389212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68832FE-F85D-4E5E-9B93-EBE4DEFD3355}" type="slidenum">
              <a:rPr lang="en-GB" smtClean="0"/>
              <a:t>11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4565424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915128" y="1788454"/>
            <a:ext cx="8361229" cy="2098226"/>
          </a:xfrm>
        </p:spPr>
        <p:txBody>
          <a:bodyPr anchor="b">
            <a:noAutofit/>
          </a:bodyPr>
          <a:lstStyle>
            <a:lvl1pPr algn="ctr">
              <a:defRPr sz="7200" cap="all" baseline="0">
                <a:solidFill>
                  <a:schemeClr val="tx2"/>
                </a:solidFill>
              </a:defRPr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679906" y="3956279"/>
            <a:ext cx="6831673" cy="1086237"/>
          </a:xfrm>
        </p:spPr>
        <p:txBody>
          <a:bodyPr>
            <a:normAutofit/>
          </a:bodyPr>
          <a:lstStyle>
            <a:lvl1pPr marL="0" indent="0" algn="ctr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None/>
              <a:defRPr sz="23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52858" y="6453386"/>
            <a:ext cx="1607944" cy="404614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fld id="{C647FB20-1ADE-814C-A67C-D45BCE6310DA}" type="datetimeFigureOut">
              <a:rPr lang="en-US" smtClean="0"/>
              <a:t>9/13/2026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584054" y="6453386"/>
            <a:ext cx="7023377" cy="404614"/>
          </a:xfrm>
        </p:spPr>
        <p:txBody>
          <a:bodyPr/>
          <a:lstStyle>
            <a:lvl1pPr algn="ctr">
              <a:defRPr baseline="0"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830683" y="6453386"/>
            <a:ext cx="1596292" cy="404614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fld id="{9DB26022-8BFD-0F45-B93D-5F38E8306673}" type="slidenum">
              <a:rPr lang="en-US" smtClean="0"/>
              <a:t>‹#›</a:t>
            </a:fld>
            <a:endParaRPr lang="en-US"/>
          </a:p>
        </p:txBody>
      </p:sp>
      <p:grpSp>
        <p:nvGrpSpPr>
          <p:cNvPr id="7" name="Group 6"/>
          <p:cNvGrpSpPr/>
          <p:nvPr/>
        </p:nvGrpSpPr>
        <p:grpSpPr>
          <a:xfrm>
            <a:off x="752858" y="744469"/>
            <a:ext cx="10674117" cy="5349671"/>
            <a:chOff x="752858" y="744469"/>
            <a:chExt cx="10674117" cy="5349671"/>
          </a:xfrm>
        </p:grpSpPr>
        <p:sp>
          <p:nvSpPr>
            <p:cNvPr id="11" name="Freeform 6"/>
            <p:cNvSpPr/>
            <p:nvPr/>
          </p:nvSpPr>
          <p:spPr bwMode="auto">
            <a:xfrm>
              <a:off x="8151962" y="1685652"/>
              <a:ext cx="3275013" cy="4408488"/>
            </a:xfrm>
            <a:custGeom>
              <a:avLst/>
              <a:gdLst/>
              <a:ahLst/>
              <a:cxnLst/>
              <a:rect l="l" t="t" r="r" b="b"/>
              <a:pathLst>
                <a:path w="10000" h="10000">
                  <a:moveTo>
                    <a:pt x="8761" y="0"/>
                  </a:moveTo>
                  <a:lnTo>
                    <a:pt x="10000" y="0"/>
                  </a:lnTo>
                  <a:lnTo>
                    <a:pt x="10000" y="10000"/>
                  </a:lnTo>
                  <a:lnTo>
                    <a:pt x="0" y="10000"/>
                  </a:lnTo>
                  <a:lnTo>
                    <a:pt x="0" y="9126"/>
                  </a:lnTo>
                  <a:lnTo>
                    <a:pt x="8761" y="9127"/>
                  </a:lnTo>
                  <a:lnTo>
                    <a:pt x="8761" y="0"/>
                  </a:lnTo>
                  <a:close/>
                </a:path>
              </a:pathLst>
            </a:custGeom>
            <a:solidFill>
              <a:schemeClr val="tx2"/>
            </a:solidFill>
            <a:ln w="0">
              <a:noFill/>
              <a:prstDash val="solid"/>
              <a:round/>
              <a:headEnd/>
              <a:tailEnd/>
            </a:ln>
          </p:spPr>
        </p:sp>
        <p:sp>
          <p:nvSpPr>
            <p:cNvPr id="14" name="Freeform 6"/>
            <p:cNvSpPr/>
            <p:nvPr/>
          </p:nvSpPr>
          <p:spPr bwMode="auto">
            <a:xfrm flipH="1" flipV="1">
              <a:off x="752858" y="744469"/>
              <a:ext cx="3275668" cy="4408488"/>
            </a:xfrm>
            <a:custGeom>
              <a:avLst/>
              <a:gdLst/>
              <a:ahLst/>
              <a:cxnLst/>
              <a:rect l="l" t="t" r="r" b="b"/>
              <a:pathLst>
                <a:path w="10002" h="10000">
                  <a:moveTo>
                    <a:pt x="8763" y="0"/>
                  </a:moveTo>
                  <a:lnTo>
                    <a:pt x="10002" y="0"/>
                  </a:lnTo>
                  <a:lnTo>
                    <a:pt x="10002" y="10000"/>
                  </a:lnTo>
                  <a:lnTo>
                    <a:pt x="2" y="10000"/>
                  </a:lnTo>
                  <a:cubicBezTo>
                    <a:pt x="-2" y="9698"/>
                    <a:pt x="4" y="9427"/>
                    <a:pt x="0" y="9125"/>
                  </a:cubicBezTo>
                  <a:lnTo>
                    <a:pt x="8763" y="9128"/>
                  </a:lnTo>
                  <a:lnTo>
                    <a:pt x="8763" y="0"/>
                  </a:lnTo>
                  <a:close/>
                </a:path>
              </a:pathLst>
            </a:custGeom>
            <a:solidFill>
              <a:schemeClr val="tx2"/>
            </a:solidFill>
            <a:ln w="0">
              <a:noFill/>
              <a:prstDash val="solid"/>
              <a:round/>
              <a:headEnd/>
              <a:tailEnd/>
            </a:ln>
          </p:spPr>
        </p:sp>
      </p:grpSp>
    </p:spTree>
    <p:extLst>
      <p:ext uri="{BB962C8B-B14F-4D97-AF65-F5344CB8AC3E}">
        <p14:creationId xmlns:p14="http://schemas.microsoft.com/office/powerpoint/2010/main" val="3537008687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47FB20-1ADE-814C-A67C-D45BCE6310DA}" type="datetimeFigureOut">
              <a:rPr lang="en-US" smtClean="0"/>
              <a:t>9/13/2026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B26022-8BFD-0F45-B93D-5F38E830667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7289478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5025" y="1301360"/>
            <a:ext cx="9612971" cy="2852737"/>
          </a:xfrm>
        </p:spPr>
        <p:txBody>
          <a:bodyPr anchor="b">
            <a:normAutofit/>
          </a:bodyPr>
          <a:lstStyle>
            <a:lvl1pPr algn="r">
              <a:defRPr sz="7200" cap="all" baseline="0">
                <a:solidFill>
                  <a:schemeClr val="tx2"/>
                </a:solidFill>
              </a:defRPr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65025" y="4216328"/>
            <a:ext cx="9612971" cy="1143324"/>
          </a:xfrm>
        </p:spPr>
        <p:txBody>
          <a:bodyPr/>
          <a:lstStyle>
            <a:lvl1pPr marL="0" indent="0" algn="r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None/>
              <a:defRPr sz="2400">
                <a:solidFill>
                  <a:schemeClr val="tx2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38908" y="6453386"/>
            <a:ext cx="1622409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C647FB20-1ADE-814C-A67C-D45BCE6310DA}" type="datetimeFigureOut">
              <a:rPr lang="en-US" smtClean="0"/>
              <a:t>9/13/2026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584312" y="6453386"/>
            <a:ext cx="7023377" cy="404614"/>
          </a:xfrm>
        </p:spPr>
        <p:txBody>
          <a:bodyPr/>
          <a:lstStyle>
            <a:lvl1pPr algn="ctr">
              <a:defRPr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830683" y="6453386"/>
            <a:ext cx="1596292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9DB26022-8BFD-0F45-B93D-5F38E8306673}" type="slidenum">
              <a:rPr lang="en-US" smtClean="0"/>
              <a:t>‹#›</a:t>
            </a:fld>
            <a:endParaRPr lang="en-US"/>
          </a:p>
        </p:txBody>
      </p:sp>
      <p:sp>
        <p:nvSpPr>
          <p:cNvPr id="7" name="Freeform 6" title="Crop Mark"/>
          <p:cNvSpPr/>
          <p:nvPr/>
        </p:nvSpPr>
        <p:spPr bwMode="auto">
          <a:xfrm>
            <a:off x="8151962" y="1685652"/>
            <a:ext cx="3275013" cy="4408488"/>
          </a:xfrm>
          <a:custGeom>
            <a:avLst/>
            <a:gdLst/>
            <a:ahLst/>
            <a:cxnLst/>
            <a:rect l="0" t="0" r="r" b="b"/>
            <a:pathLst>
              <a:path w="4125" h="5554">
                <a:moveTo>
                  <a:pt x="3614" y="0"/>
                </a:moveTo>
                <a:lnTo>
                  <a:pt x="4125" y="0"/>
                </a:lnTo>
                <a:lnTo>
                  <a:pt x="4125" y="5554"/>
                </a:lnTo>
                <a:lnTo>
                  <a:pt x="0" y="5554"/>
                </a:lnTo>
                <a:lnTo>
                  <a:pt x="0" y="5074"/>
                </a:lnTo>
                <a:lnTo>
                  <a:pt x="3614" y="5074"/>
                </a:lnTo>
                <a:lnTo>
                  <a:pt x="3614" y="0"/>
                </a:lnTo>
                <a:close/>
              </a:path>
            </a:pathLst>
          </a:custGeom>
          <a:solidFill>
            <a:schemeClr val="tx2"/>
          </a:solidFill>
          <a:ln w="0">
            <a:noFill/>
            <a:prstDash val="solid"/>
            <a:round/>
            <a:headEnd/>
            <a:tailEnd/>
          </a:ln>
        </p:spPr>
      </p:sp>
    </p:spTree>
    <p:extLst>
      <p:ext uri="{BB962C8B-B14F-4D97-AF65-F5344CB8AC3E}">
        <p14:creationId xmlns:p14="http://schemas.microsoft.com/office/powerpoint/2010/main" val="3497682072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371600" y="2285999"/>
            <a:ext cx="4447786" cy="3581401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  <a:lvl2pPr>
              <a:defRPr baseline="0">
                <a:solidFill>
                  <a:schemeClr val="tx2"/>
                </a:solidFill>
              </a:defRPr>
            </a:lvl2pPr>
            <a:lvl3pPr>
              <a:defRPr baseline="0">
                <a:solidFill>
                  <a:schemeClr val="tx2"/>
                </a:solidFill>
              </a:defRPr>
            </a:lvl3pPr>
            <a:lvl4pPr>
              <a:defRPr baseline="0">
                <a:solidFill>
                  <a:schemeClr val="tx2"/>
                </a:solidFill>
              </a:defRPr>
            </a:lvl4pPr>
            <a:lvl5pPr>
              <a:defRPr baseline="0">
                <a:solidFill>
                  <a:schemeClr val="tx2"/>
                </a:solidFill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525403" y="2285999"/>
            <a:ext cx="4447786" cy="3581401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47FB20-1ADE-814C-A67C-D45BCE6310DA}" type="datetimeFigureOut">
              <a:rPr lang="en-US" smtClean="0"/>
              <a:t>9/13/2026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B26022-8BFD-0F45-B93D-5F38E830667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740035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71600" y="685800"/>
            <a:ext cx="9601200" cy="14859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71600" y="2340864"/>
            <a:ext cx="4443984" cy="823912"/>
          </a:xfrm>
        </p:spPr>
        <p:txBody>
          <a:bodyPr anchor="b">
            <a:noAutofit/>
          </a:bodyPr>
          <a:lstStyle>
            <a:lvl1pPr marL="0" indent="0">
              <a:lnSpc>
                <a:spcPct val="84000"/>
              </a:lnSpc>
              <a:spcBef>
                <a:spcPts val="0"/>
              </a:spcBef>
              <a:spcAft>
                <a:spcPts val="0"/>
              </a:spcAft>
              <a:buNone/>
              <a:defRPr sz="3000" b="0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371600" y="3305207"/>
            <a:ext cx="4443984" cy="2562193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  <a:lvl2pPr>
              <a:defRPr baseline="0">
                <a:solidFill>
                  <a:schemeClr val="tx2"/>
                </a:solidFill>
              </a:defRPr>
            </a:lvl2pPr>
            <a:lvl3pPr>
              <a:defRPr baseline="0">
                <a:solidFill>
                  <a:schemeClr val="tx2"/>
                </a:solidFill>
              </a:defRPr>
            </a:lvl3pPr>
            <a:lvl4pPr>
              <a:defRPr baseline="0">
                <a:solidFill>
                  <a:schemeClr val="tx2"/>
                </a:solidFill>
              </a:defRPr>
            </a:lvl4pPr>
            <a:lvl5pPr>
              <a:defRPr baseline="0">
                <a:solidFill>
                  <a:schemeClr val="tx2"/>
                </a:solidFill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525014" y="2340864"/>
            <a:ext cx="4443984" cy="823912"/>
          </a:xfrm>
        </p:spPr>
        <p:txBody>
          <a:bodyPr anchor="b">
            <a:noAutofit/>
          </a:bodyPr>
          <a:lstStyle>
            <a:lvl1pPr marL="0" indent="0">
              <a:lnSpc>
                <a:spcPct val="84000"/>
              </a:lnSpc>
              <a:spcBef>
                <a:spcPts val="0"/>
              </a:spcBef>
              <a:spcAft>
                <a:spcPts val="0"/>
              </a:spcAft>
              <a:buNone/>
              <a:defRPr sz="3000" b="0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525014" y="3305207"/>
            <a:ext cx="4443984" cy="2562193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  <a:lvl2pPr>
              <a:defRPr baseline="0">
                <a:solidFill>
                  <a:schemeClr val="tx2"/>
                </a:solidFill>
              </a:defRPr>
            </a:lvl2pPr>
            <a:lvl3pPr>
              <a:defRPr baseline="0">
                <a:solidFill>
                  <a:schemeClr val="tx2"/>
                </a:solidFill>
              </a:defRPr>
            </a:lvl3pPr>
            <a:lvl4pPr>
              <a:defRPr baseline="0">
                <a:solidFill>
                  <a:schemeClr val="tx2"/>
                </a:solidFill>
              </a:defRPr>
            </a:lvl4pPr>
            <a:lvl5pPr>
              <a:defRPr baseline="0">
                <a:solidFill>
                  <a:schemeClr val="tx2"/>
                </a:solidFill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47FB20-1ADE-814C-A67C-D45BCE6310DA}" type="datetimeFigureOut">
              <a:rPr lang="en-US" smtClean="0"/>
              <a:t>9/13/2026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B26022-8BFD-0F45-B93D-5F38E830667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5109392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47FB20-1ADE-814C-A67C-D45BCE6310DA}" type="datetimeFigureOut">
              <a:rPr lang="en-US" smtClean="0"/>
              <a:t>9/13/2026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B26022-8BFD-0F45-B93D-5F38E830667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9825841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47FB20-1ADE-814C-A67C-D45BCE6310DA}" type="datetimeFigureOut">
              <a:rPr lang="en-US" smtClean="0"/>
              <a:t>9/13/2026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B26022-8BFD-0F45-B93D-5F38E830667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7440198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 title="Background Shape"/>
          <p:cNvSpPr/>
          <p:nvPr/>
        </p:nvSpPr>
        <p:spPr>
          <a:xfrm>
            <a:off x="0" y="376"/>
            <a:ext cx="5303520" cy="685762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3900" y="685800"/>
            <a:ext cx="3855720" cy="2157884"/>
          </a:xfrm>
        </p:spPr>
        <p:txBody>
          <a:bodyPr anchor="t">
            <a:noAutofit/>
          </a:bodyPr>
          <a:lstStyle>
            <a:lvl1pPr>
              <a:lnSpc>
                <a:spcPct val="84000"/>
              </a:lnSpc>
              <a:defRPr sz="4800" baseline="0">
                <a:solidFill>
                  <a:schemeClr val="tx2"/>
                </a:solidFill>
              </a:defRPr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56020" y="685801"/>
            <a:ext cx="5212080" cy="5175250"/>
          </a:xfrm>
        </p:spPr>
        <p:txBody>
          <a:bodyPr/>
          <a:lstStyle>
            <a:lvl1pPr>
              <a:defRPr sz="2000"/>
            </a:lvl1pPr>
            <a:lvl2pPr>
              <a:defRPr sz="2000"/>
            </a:lvl2pPr>
            <a:lvl3pPr>
              <a:defRPr sz="1800"/>
            </a:lvl3pPr>
            <a:lvl4pPr>
              <a:defRPr sz="18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23900" y="2856344"/>
            <a:ext cx="3855720" cy="3011056"/>
          </a:xfrm>
        </p:spPr>
        <p:txBody>
          <a:bodyPr/>
          <a:lstStyle>
            <a:lvl1pPr marL="0" indent="0">
              <a:lnSpc>
                <a:spcPct val="113000"/>
              </a:lnSpc>
              <a:spcBef>
                <a:spcPts val="0"/>
              </a:spcBef>
              <a:spcAft>
                <a:spcPts val="1500"/>
              </a:spcAft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23900" y="6453386"/>
            <a:ext cx="1204572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C647FB20-1ADE-814C-A67C-D45BCE6310DA}" type="datetimeFigureOut">
              <a:rPr lang="en-US" smtClean="0"/>
              <a:t>9/13/2026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2205945" y="6453386"/>
            <a:ext cx="2373675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9883140" y="6453386"/>
            <a:ext cx="1596292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9DB26022-8BFD-0F45-B93D-5F38E8306673}" type="slidenum">
              <a:rPr lang="en-US" smtClean="0"/>
              <a:t>‹#›</a:t>
            </a:fld>
            <a:endParaRPr lang="en-US"/>
          </a:p>
        </p:txBody>
      </p:sp>
      <p:sp>
        <p:nvSpPr>
          <p:cNvPr id="9" name="Rectangle 8" title="Divider Bar"/>
          <p:cNvSpPr/>
          <p:nvPr/>
        </p:nvSpPr>
        <p:spPr>
          <a:xfrm>
            <a:off x="5303520" y="376"/>
            <a:ext cx="2286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182967229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 title="Background Shape"/>
          <p:cNvSpPr/>
          <p:nvPr/>
        </p:nvSpPr>
        <p:spPr>
          <a:xfrm>
            <a:off x="0" y="376"/>
            <a:ext cx="5303520" cy="685762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3900" y="685800"/>
            <a:ext cx="3855720" cy="2157884"/>
          </a:xfrm>
        </p:spPr>
        <p:txBody>
          <a:bodyPr anchor="t">
            <a:normAutofit/>
          </a:bodyPr>
          <a:lstStyle>
            <a:lvl1pPr>
              <a:lnSpc>
                <a:spcPct val="84000"/>
              </a:lnSpc>
              <a:defRPr sz="4800" baseline="0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532120" y="0"/>
            <a:ext cx="6659880" cy="6857999"/>
          </a:xfrm>
        </p:spPr>
        <p:txBody>
          <a:bodyPr anchor="t">
            <a:normAutofit/>
          </a:bodyPr>
          <a:lstStyle>
            <a:lvl1pPr marL="0" indent="0">
              <a:buNone/>
              <a:defRPr sz="2000"/>
            </a:lvl1pPr>
            <a:lvl2pPr marL="457200" indent="0">
              <a:buNone/>
              <a:defRPr sz="2000"/>
            </a:lvl2pPr>
            <a:lvl3pPr marL="914400" indent="0">
              <a:buNone/>
              <a:defRPr sz="20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GB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23900" y="2855968"/>
            <a:ext cx="3855720" cy="3011432"/>
          </a:xfrm>
        </p:spPr>
        <p:txBody>
          <a:bodyPr/>
          <a:lstStyle>
            <a:lvl1pPr marL="0" indent="0">
              <a:lnSpc>
                <a:spcPct val="113000"/>
              </a:lnSpc>
              <a:spcBef>
                <a:spcPts val="0"/>
              </a:spcBef>
              <a:spcAft>
                <a:spcPts val="1500"/>
              </a:spcAft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23900" y="6453386"/>
            <a:ext cx="1204572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C647FB20-1ADE-814C-A67C-D45BCE6310DA}" type="datetimeFigureOut">
              <a:rPr lang="en-US" smtClean="0"/>
              <a:t>9/13/2026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2205945" y="6453386"/>
            <a:ext cx="2373675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9883140" y="6453386"/>
            <a:ext cx="1596292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9DB26022-8BFD-0F45-B93D-5F38E8306673}" type="slidenum">
              <a:rPr lang="en-US" smtClean="0"/>
              <a:t>‹#›</a:t>
            </a:fld>
            <a:endParaRPr lang="en-US"/>
          </a:p>
        </p:txBody>
      </p:sp>
      <p:sp>
        <p:nvSpPr>
          <p:cNvPr id="9" name="Rectangle 8" title="Divider Bar"/>
          <p:cNvSpPr/>
          <p:nvPr/>
        </p:nvSpPr>
        <p:spPr>
          <a:xfrm>
            <a:off x="5303520" y="376"/>
            <a:ext cx="2286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399613120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371600" y="2295525"/>
            <a:ext cx="9601200" cy="3571875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47FB20-1ADE-814C-A67C-D45BCE6310DA}" type="datetimeFigureOut">
              <a:rPr lang="en-US" smtClean="0"/>
              <a:t>9/13/2026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B26022-8BFD-0F45-B93D-5F38E830667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9985631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596561" y="624156"/>
            <a:ext cx="1565766" cy="5243244"/>
          </a:xfrm>
        </p:spPr>
        <p:txBody>
          <a:bodyPr vert="eaVert"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371600" y="624156"/>
            <a:ext cx="8179641" cy="5243244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47FB20-1ADE-814C-A67C-D45BCE6310DA}" type="datetimeFigureOut">
              <a:rPr lang="en-US" smtClean="0"/>
              <a:t>9/13/2026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B26022-8BFD-0F45-B93D-5F38E830667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9205290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371600" y="685800"/>
            <a:ext cx="9601200" cy="14859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71600" y="2286000"/>
            <a:ext cx="9601200" cy="35814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390650" y="6453386"/>
            <a:ext cx="1204572" cy="40461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aseline="0">
                <a:solidFill>
                  <a:schemeClr val="tx2"/>
                </a:solidFill>
              </a:defRPr>
            </a:lvl1pPr>
          </a:lstStyle>
          <a:p>
            <a:fld id="{C647FB20-1ADE-814C-A67C-D45BCE6310DA}" type="datetimeFigureOut">
              <a:rPr lang="en-US" smtClean="0"/>
              <a:t>9/13/2026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893564" y="6453386"/>
            <a:ext cx="6280830" cy="40461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aseline="0"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472736" y="6453386"/>
            <a:ext cx="1596292" cy="40461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aseline="0">
                <a:solidFill>
                  <a:schemeClr val="tx2"/>
                </a:solidFill>
              </a:defRPr>
            </a:lvl1pPr>
          </a:lstStyle>
          <a:p>
            <a:fld id="{9DB26022-8BFD-0F45-B93D-5F38E8306673}" type="slidenum">
              <a:rPr lang="en-US" smtClean="0"/>
              <a:t>‹#›</a:t>
            </a:fld>
            <a:endParaRPr lang="en-US"/>
          </a:p>
        </p:txBody>
      </p:sp>
      <p:sp>
        <p:nvSpPr>
          <p:cNvPr id="9" name="Rectangle 8" title="Side bar"/>
          <p:cNvSpPr/>
          <p:nvPr/>
        </p:nvSpPr>
        <p:spPr>
          <a:xfrm>
            <a:off x="478095" y="376"/>
            <a:ext cx="2286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17255570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914400" rtl="0" eaLnBrk="1" latinLnBrk="0" hangingPunct="1">
        <a:lnSpc>
          <a:spcPct val="89000"/>
        </a:lnSpc>
        <a:spcBef>
          <a:spcPct val="0"/>
        </a:spcBef>
        <a:buNone/>
        <a:defRPr sz="4400" kern="1200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384048" indent="-384048" algn="l" defTabSz="914400" rtl="0" eaLnBrk="1" latinLnBrk="0" hangingPunct="1">
        <a:lnSpc>
          <a:spcPct val="94000"/>
        </a:lnSpc>
        <a:spcBef>
          <a:spcPts val="1000"/>
        </a:spcBef>
        <a:spcAft>
          <a:spcPts val="200"/>
        </a:spcAft>
        <a:buFont typeface="Franklin Gothic Book" panose="020B0503020102020204" pitchFamily="34" charset="0"/>
        <a:buChar char="■"/>
        <a:defRPr sz="2000" kern="1200" baseline="0">
          <a:solidFill>
            <a:schemeClr val="tx2"/>
          </a:solidFill>
          <a:latin typeface="+mn-lt"/>
          <a:ea typeface="+mn-ea"/>
          <a:cs typeface="+mn-cs"/>
        </a:defRPr>
      </a:lvl1pPr>
      <a:lvl2pPr marL="9144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–"/>
        <a:defRPr sz="2000" i="1" kern="1200" baseline="0">
          <a:solidFill>
            <a:schemeClr val="tx2"/>
          </a:solidFill>
          <a:latin typeface="+mn-lt"/>
          <a:ea typeface="+mn-ea"/>
          <a:cs typeface="+mn-cs"/>
        </a:defRPr>
      </a:lvl2pPr>
      <a:lvl3pPr marL="13716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■"/>
        <a:defRPr sz="1800" kern="1200" baseline="0">
          <a:solidFill>
            <a:schemeClr val="tx2"/>
          </a:solidFill>
          <a:latin typeface="+mn-lt"/>
          <a:ea typeface="+mn-ea"/>
          <a:cs typeface="+mn-cs"/>
        </a:defRPr>
      </a:lvl3pPr>
      <a:lvl4pPr marL="18288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–"/>
        <a:defRPr sz="1800" i="1" kern="1200" baseline="0">
          <a:solidFill>
            <a:schemeClr val="tx2"/>
          </a:solidFill>
          <a:latin typeface="+mn-lt"/>
          <a:ea typeface="+mn-ea"/>
          <a:cs typeface="+mn-cs"/>
        </a:defRPr>
      </a:lvl4pPr>
      <a:lvl5pPr marL="22860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■"/>
        <a:defRPr sz="1600" kern="1200" baseline="0">
          <a:solidFill>
            <a:schemeClr val="tx2"/>
          </a:solidFill>
          <a:latin typeface="+mn-lt"/>
          <a:ea typeface="+mn-ea"/>
          <a:cs typeface="+mn-cs"/>
        </a:defRPr>
      </a:lvl5pPr>
      <a:lvl6pPr marL="27432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–"/>
        <a:defRPr sz="1600" i="1" kern="1200" baseline="0">
          <a:solidFill>
            <a:schemeClr val="tx2"/>
          </a:solidFill>
          <a:latin typeface="+mn-lt"/>
          <a:ea typeface="+mn-ea"/>
          <a:cs typeface="+mn-cs"/>
        </a:defRPr>
      </a:lvl6pPr>
      <a:lvl7pPr marL="32004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■"/>
        <a:defRPr sz="1400" kern="1200" baseline="0">
          <a:solidFill>
            <a:schemeClr val="tx2"/>
          </a:solidFill>
          <a:latin typeface="+mn-lt"/>
          <a:ea typeface="+mn-ea"/>
          <a:cs typeface="+mn-cs"/>
        </a:defRPr>
      </a:lvl7pPr>
      <a:lvl8pPr marL="36576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–"/>
        <a:defRPr sz="1400" i="1" kern="1200" baseline="0">
          <a:solidFill>
            <a:schemeClr val="tx2"/>
          </a:solidFill>
          <a:latin typeface="+mn-lt"/>
          <a:ea typeface="+mn-ea"/>
          <a:cs typeface="+mn-cs"/>
        </a:defRPr>
      </a:lvl8pPr>
      <a:lvl9pPr marL="41148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■"/>
        <a:defRPr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3" orient="horz" pos="1368">
          <p15:clr>
            <a:srgbClr val="F26B43"/>
          </p15:clr>
        </p15:guide>
        <p15:guide id="4" orient="horz" pos="1440">
          <p15:clr>
            <a:srgbClr val="F26B43"/>
          </p15:clr>
        </p15:guide>
        <p15:guide id="6" orient="horz" pos="3696">
          <p15:clr>
            <a:srgbClr val="F26B43"/>
          </p15:clr>
        </p15:guide>
        <p15:guide id="7" orient="horz" pos="432">
          <p15:clr>
            <a:srgbClr val="F26B43"/>
          </p15:clr>
        </p15:guide>
        <p15:guide id="8" orient="horz" pos="1512">
          <p15:clr>
            <a:srgbClr val="F26B43"/>
          </p15:clr>
        </p15:guide>
        <p15:guide id="9" pos="6912">
          <p15:clr>
            <a:srgbClr val="F26B43"/>
          </p15:clr>
        </p15:guide>
        <p15:guide id="10" pos="936">
          <p15:clr>
            <a:srgbClr val="F26B43"/>
          </p15:clr>
        </p15:guide>
        <p15:guide id="11" pos="864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hyperlink" Target="http://www.filomathima.gr/p/blog-page_80.html" TargetMode="Externa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tmp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7.tmp"/><Relationship Id="rId4" Type="http://schemas.openxmlformats.org/officeDocument/2006/relationships/image" Target="../media/image6.tmp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9.tmp"/><Relationship Id="rId5" Type="http://schemas.openxmlformats.org/officeDocument/2006/relationships/image" Target="../media/image1.png"/><Relationship Id="rId4" Type="http://schemas.openxmlformats.org/officeDocument/2006/relationships/hyperlink" Target="http://www.publicdomainfiles.com/show_file.php?id=13526046019596" TargetMode="Externa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0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Relationship Id="rId4" Type="http://schemas.openxmlformats.org/officeDocument/2006/relationships/hyperlink" Target="mailto:admin@stjohns705.herts.sch.uk" TargetMode="Externa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.png"/><Relationship Id="rId4" Type="http://schemas.openxmlformats.org/officeDocument/2006/relationships/hyperlink" Target="http://www.pngall.com/thank-you-png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19F8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CBCE3832-FAE9-174D-9CBE-04859241D04D}"/>
              </a:ext>
            </a:extLst>
          </p:cNvPr>
          <p:cNvSpPr/>
          <p:nvPr/>
        </p:nvSpPr>
        <p:spPr>
          <a:xfrm>
            <a:off x="838200" y="5595614"/>
            <a:ext cx="6850488" cy="91397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fontAlgn="base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2700" b="1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Welcome to Year </a:t>
            </a:r>
            <a:r>
              <a:rPr lang="en-US" sz="2700" b="1" dirty="0" smtClean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6’s </a:t>
            </a:r>
            <a:endParaRPr lang="en-US" sz="2700" b="1" dirty="0">
              <a:solidFill>
                <a:srgbClr val="FFFFFF"/>
              </a:solidFill>
              <a:latin typeface="+mj-lt"/>
              <a:ea typeface="+mj-ea"/>
              <a:cs typeface="+mj-cs"/>
            </a:endParaRPr>
          </a:p>
          <a:p>
            <a:pPr fontAlgn="base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2700" b="1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Meet the Teacher</a:t>
            </a:r>
          </a:p>
        </p:txBody>
      </p:sp>
      <p:pic>
        <p:nvPicPr>
          <p:cNvPr id="2" name="Picture 2" descr="St Thomas More RC VA School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885177" y="2043378"/>
            <a:ext cx="5082847" cy="13342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AC689382-ED1E-CB45-B703-02DDF7DFD8A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837473B0-CC2E-450A-ABE3-18F120FF3D39}">
                <a1611:picAttrSrcUrl xmlns="" xmlns:a1611="http://schemas.microsoft.com/office/drawing/2016/11/main" r:id="rId5"/>
              </a:ext>
            </a:extLst>
          </a:blip>
          <a:stretch>
            <a:fillRect/>
          </a:stretch>
        </p:blipFill>
        <p:spPr>
          <a:xfrm>
            <a:off x="6234184" y="876300"/>
            <a:ext cx="3677598" cy="36684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5944330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19F8F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673D474B-7EEC-CDAA-CDCD-459A1256481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2" descr="St Thomas More RC VA School">
            <a:extLst>
              <a:ext uri="{FF2B5EF4-FFF2-40B4-BE49-F238E27FC236}">
                <a16:creationId xmlns:a16="http://schemas.microsoft.com/office/drawing/2014/main" id="{ABDC32FF-3276-CF8F-CECA-34B3F97FCF6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5575" y="39687"/>
            <a:ext cx="4289372" cy="11311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3" name="Google Shape;115;g13ec20bd506_0_206">
            <a:extLst>
              <a:ext uri="{FF2B5EF4-FFF2-40B4-BE49-F238E27FC236}">
                <a16:creationId xmlns:a16="http://schemas.microsoft.com/office/drawing/2014/main" id="{74A0BC7A-8CB2-A002-CD35-2C627580A2F7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588226672"/>
              </p:ext>
            </p:extLst>
          </p:nvPr>
        </p:nvGraphicFramePr>
        <p:xfrm>
          <a:off x="1546894" y="2671030"/>
          <a:ext cx="9098212" cy="2103060"/>
        </p:xfrm>
        <a:graphic>
          <a:graphicData uri="http://schemas.openxmlformats.org/drawingml/2006/table">
            <a:tbl>
              <a:tblPr>
                <a:noFill/>
              </a:tblPr>
              <a:tblGrid>
                <a:gridCol w="454910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54910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lang="en-GB" sz="1800" b="1" u="sng" strike="noStrike" cap="none" dirty="0">
                          <a:solidFill>
                            <a:schemeClr val="bg1"/>
                          </a:solidFill>
                        </a:rPr>
                        <a:t>Teacher</a:t>
                      </a:r>
                      <a:endParaRPr sz="1800" b="1" u="sng" strike="noStrike" cap="none" dirty="0">
                        <a:solidFill>
                          <a:schemeClr val="bg1"/>
                        </a:solidFill>
                      </a:endParaRPr>
                    </a:p>
                  </a:txBody>
                  <a:tcPr marL="91425" marR="91425" marT="91425" marB="91425"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lang="en-GB" sz="1800" b="1" u="sng" strike="noStrike" cap="none" dirty="0">
                          <a:solidFill>
                            <a:schemeClr val="bg1"/>
                          </a:solidFill>
                        </a:rPr>
                        <a:t>Teaching Assistants </a:t>
                      </a:r>
                      <a:endParaRPr sz="1800" b="1" u="sng" strike="noStrike" cap="none" dirty="0">
                        <a:solidFill>
                          <a:schemeClr val="bg1"/>
                        </a:solidFill>
                      </a:endParaRPr>
                    </a:p>
                  </a:txBody>
                  <a:tcPr marL="91425" marR="91425" marT="91425" marB="91425"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477369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600"/>
                        <a:buFont typeface="Arial"/>
                        <a:buNone/>
                      </a:pPr>
                      <a:r>
                        <a:rPr lang="en-GB" sz="3200" b="1" dirty="0" smtClean="0"/>
                        <a:t>Mr Correa</a:t>
                      </a:r>
                      <a:endParaRPr sz="3200" b="1" dirty="0"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600"/>
                        <a:buFont typeface="Arial"/>
                        <a:buNone/>
                      </a:pPr>
                      <a:r>
                        <a:rPr lang="en-GB" sz="3200" b="1" u="none" strike="noStrike" cap="none" dirty="0" smtClean="0"/>
                        <a:t>Mrs Kennedy</a:t>
                      </a:r>
                    </a:p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600"/>
                        <a:buFont typeface="Arial"/>
                        <a:buNone/>
                      </a:pPr>
                      <a:r>
                        <a:rPr lang="en-GB" sz="3200" b="1" u="none" strike="noStrike" cap="none" dirty="0" smtClean="0"/>
                        <a:t>Mrs </a:t>
                      </a:r>
                      <a:r>
                        <a:rPr lang="en-GB" sz="3200" b="1" u="none" strike="noStrike" cap="none" dirty="0" err="1" smtClean="0"/>
                        <a:t>Florkova</a:t>
                      </a:r>
                      <a:endParaRPr sz="3200" b="1" u="none" strike="noStrike" cap="none" dirty="0"/>
                    </a:p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600"/>
                        <a:buFont typeface="Arial"/>
                        <a:buNone/>
                      </a:pPr>
                      <a:endParaRPr sz="3200" u="none" strike="noStrike" cap="none" dirty="0"/>
                    </a:p>
                  </a:txBody>
                  <a:tcPr marL="91425" marR="91425" marT="91425" marB="91425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7" name="Google Shape;112;g13ec20bd506_0_206">
            <a:extLst>
              <a:ext uri="{FF2B5EF4-FFF2-40B4-BE49-F238E27FC236}">
                <a16:creationId xmlns:a16="http://schemas.microsoft.com/office/drawing/2014/main" id="{E57E7D20-8C6A-E9DD-4BD7-560042D5CBAC}"/>
              </a:ext>
            </a:extLst>
          </p:cNvPr>
          <p:cNvSpPr txBox="1">
            <a:spLocks/>
          </p:cNvSpPr>
          <p:nvPr/>
        </p:nvSpPr>
        <p:spPr>
          <a:xfrm>
            <a:off x="2792890" y="784316"/>
            <a:ext cx="7543800" cy="1450800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91425" tIns="45700" rIns="91425" bIns="45700" rtlCol="0" anchor="b" anchorCtr="0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85000"/>
              </a:lnSpc>
              <a:spcBef>
                <a:spcPts val="0"/>
              </a:spcBef>
              <a:buClr>
                <a:srgbClr val="3F3F3F"/>
              </a:buClr>
              <a:buSzPts val="4800"/>
            </a:pPr>
            <a:r>
              <a:rPr lang="en-GB" b="1" dirty="0">
                <a:solidFill>
                  <a:schemeClr val="bg1"/>
                </a:solidFill>
                <a:latin typeface="Century Gothic" panose="020B0502020202020204" pitchFamily="34" charset="0"/>
              </a:rPr>
              <a:t>Meet the Year 6</a:t>
            </a:r>
            <a:r>
              <a:rPr lang="en-GB" b="1" dirty="0" smtClean="0">
                <a:solidFill>
                  <a:schemeClr val="bg1"/>
                </a:solidFill>
                <a:latin typeface="Century Gothic" panose="020B0502020202020204" pitchFamily="34" charset="0"/>
              </a:rPr>
              <a:t> </a:t>
            </a:r>
            <a:r>
              <a:rPr lang="en-GB" b="1" dirty="0">
                <a:solidFill>
                  <a:schemeClr val="bg1"/>
                </a:solidFill>
                <a:latin typeface="Century Gothic" panose="020B0502020202020204" pitchFamily="34" charset="0"/>
              </a:rPr>
              <a:t>Team </a:t>
            </a:r>
          </a:p>
        </p:txBody>
      </p:sp>
    </p:spTree>
    <p:extLst>
      <p:ext uri="{BB962C8B-B14F-4D97-AF65-F5344CB8AC3E}">
        <p14:creationId xmlns:p14="http://schemas.microsoft.com/office/powerpoint/2010/main" val="161036545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19F8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FD61D43C-A945-A64B-8992-7A1FC24B20CA}"/>
              </a:ext>
            </a:extLst>
          </p:cNvPr>
          <p:cNvSpPr txBox="1"/>
          <p:nvPr/>
        </p:nvSpPr>
        <p:spPr>
          <a:xfrm>
            <a:off x="4114589" y="1030808"/>
            <a:ext cx="4479111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400" b="1" u="sng" dirty="0">
                <a:solidFill>
                  <a:schemeClr val="bg1"/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>Key Information</a:t>
            </a:r>
          </a:p>
        </p:txBody>
      </p:sp>
      <p:pic>
        <p:nvPicPr>
          <p:cNvPr id="6" name="Picture 2" descr="St Thomas More RC VA School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5575" y="39687"/>
            <a:ext cx="4289372" cy="11311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3" name="Tab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83216475"/>
              </p:ext>
            </p:extLst>
          </p:nvPr>
        </p:nvGraphicFramePr>
        <p:xfrm>
          <a:off x="1110340" y="2259217"/>
          <a:ext cx="10487610" cy="226426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65290">
                  <a:extLst>
                    <a:ext uri="{9D8B030D-6E8A-4147-A177-3AD203B41FA5}">
                      <a16:colId xmlns:a16="http://schemas.microsoft.com/office/drawing/2014/main" val="314722260"/>
                    </a:ext>
                  </a:extLst>
                </a:gridCol>
                <a:gridCol w="1165290">
                  <a:extLst>
                    <a:ext uri="{9D8B030D-6E8A-4147-A177-3AD203B41FA5}">
                      <a16:colId xmlns:a16="http://schemas.microsoft.com/office/drawing/2014/main" val="3055031047"/>
                    </a:ext>
                  </a:extLst>
                </a:gridCol>
                <a:gridCol w="1165290">
                  <a:extLst>
                    <a:ext uri="{9D8B030D-6E8A-4147-A177-3AD203B41FA5}">
                      <a16:colId xmlns:a16="http://schemas.microsoft.com/office/drawing/2014/main" val="1339482698"/>
                    </a:ext>
                  </a:extLst>
                </a:gridCol>
                <a:gridCol w="1165290">
                  <a:extLst>
                    <a:ext uri="{9D8B030D-6E8A-4147-A177-3AD203B41FA5}">
                      <a16:colId xmlns:a16="http://schemas.microsoft.com/office/drawing/2014/main" val="2467854795"/>
                    </a:ext>
                  </a:extLst>
                </a:gridCol>
                <a:gridCol w="1165290">
                  <a:extLst>
                    <a:ext uri="{9D8B030D-6E8A-4147-A177-3AD203B41FA5}">
                      <a16:colId xmlns:a16="http://schemas.microsoft.com/office/drawing/2014/main" val="1411736301"/>
                    </a:ext>
                  </a:extLst>
                </a:gridCol>
                <a:gridCol w="1165290">
                  <a:extLst>
                    <a:ext uri="{9D8B030D-6E8A-4147-A177-3AD203B41FA5}">
                      <a16:colId xmlns:a16="http://schemas.microsoft.com/office/drawing/2014/main" val="620498293"/>
                    </a:ext>
                  </a:extLst>
                </a:gridCol>
                <a:gridCol w="1165290">
                  <a:extLst>
                    <a:ext uri="{9D8B030D-6E8A-4147-A177-3AD203B41FA5}">
                      <a16:colId xmlns:a16="http://schemas.microsoft.com/office/drawing/2014/main" val="3806928250"/>
                    </a:ext>
                  </a:extLst>
                </a:gridCol>
                <a:gridCol w="1165290">
                  <a:extLst>
                    <a:ext uri="{9D8B030D-6E8A-4147-A177-3AD203B41FA5}">
                      <a16:colId xmlns:a16="http://schemas.microsoft.com/office/drawing/2014/main" val="1146342331"/>
                    </a:ext>
                  </a:extLst>
                </a:gridCol>
                <a:gridCol w="1165290">
                  <a:extLst>
                    <a:ext uri="{9D8B030D-6E8A-4147-A177-3AD203B41FA5}">
                      <a16:colId xmlns:a16="http://schemas.microsoft.com/office/drawing/2014/main" val="787439706"/>
                    </a:ext>
                  </a:extLst>
                </a:gridCol>
              </a:tblGrid>
              <a:tr h="801224">
                <a:tc>
                  <a:txBody>
                    <a:bodyPr/>
                    <a:lstStyle/>
                    <a:p>
                      <a:pPr algn="ctr"/>
                      <a:r>
                        <a:rPr lang="en-GB" dirty="0" smtClean="0"/>
                        <a:t>Registration </a:t>
                      </a:r>
                      <a:endParaRPr lang="en-GB" dirty="0"/>
                    </a:p>
                  </a:txBody>
                  <a:tcPr>
                    <a:solidFill>
                      <a:schemeClr val="tx1">
                        <a:lumMod val="75000"/>
                        <a:lumOff val="2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 smtClean="0"/>
                        <a:t>Lesson</a:t>
                      </a:r>
                      <a:r>
                        <a:rPr lang="en-GB" baseline="0" dirty="0" smtClean="0"/>
                        <a:t> 1</a:t>
                      </a:r>
                      <a:endParaRPr lang="en-GB" dirty="0"/>
                    </a:p>
                  </a:txBody>
                  <a:tcPr>
                    <a:solidFill>
                      <a:schemeClr val="tx1">
                        <a:lumMod val="75000"/>
                        <a:lumOff val="2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 smtClean="0"/>
                        <a:t>Lesson 2</a:t>
                      </a:r>
                      <a:endParaRPr lang="en-GB" dirty="0"/>
                    </a:p>
                  </a:txBody>
                  <a:tcPr>
                    <a:solidFill>
                      <a:schemeClr val="tx1">
                        <a:lumMod val="75000"/>
                        <a:lumOff val="2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 smtClean="0"/>
                        <a:t>Break</a:t>
                      </a:r>
                      <a:endParaRPr lang="en-GB" dirty="0"/>
                    </a:p>
                  </a:txBody>
                  <a:tcPr>
                    <a:solidFill>
                      <a:schemeClr val="tx1">
                        <a:lumMod val="75000"/>
                        <a:lumOff val="2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 smtClean="0"/>
                        <a:t>Lesson 3</a:t>
                      </a:r>
                      <a:endParaRPr lang="en-GB" dirty="0"/>
                    </a:p>
                  </a:txBody>
                  <a:tcPr>
                    <a:solidFill>
                      <a:schemeClr val="tx1">
                        <a:lumMod val="75000"/>
                        <a:lumOff val="2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 smtClean="0"/>
                        <a:t>Lunch</a:t>
                      </a:r>
                      <a:endParaRPr lang="en-GB" dirty="0"/>
                    </a:p>
                  </a:txBody>
                  <a:tcPr>
                    <a:solidFill>
                      <a:schemeClr val="tx1">
                        <a:lumMod val="75000"/>
                        <a:lumOff val="2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 smtClean="0"/>
                        <a:t>Lesson 4</a:t>
                      </a:r>
                      <a:endParaRPr lang="en-GB" dirty="0"/>
                    </a:p>
                  </a:txBody>
                  <a:tcPr>
                    <a:solidFill>
                      <a:schemeClr val="tx1">
                        <a:lumMod val="75000"/>
                        <a:lumOff val="2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 smtClean="0"/>
                        <a:t>Lesson 5</a:t>
                      </a:r>
                      <a:endParaRPr lang="en-GB" dirty="0"/>
                    </a:p>
                  </a:txBody>
                  <a:tcPr>
                    <a:solidFill>
                      <a:schemeClr val="tx1">
                        <a:lumMod val="75000"/>
                        <a:lumOff val="2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 smtClean="0"/>
                        <a:t>End of the day</a:t>
                      </a:r>
                      <a:endParaRPr lang="en-GB" dirty="0"/>
                    </a:p>
                  </a:txBody>
                  <a:tcPr>
                    <a:solidFill>
                      <a:schemeClr val="tx1">
                        <a:lumMod val="75000"/>
                        <a:lumOff val="2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68921741"/>
                  </a:ext>
                </a:extLst>
              </a:tr>
              <a:tr h="801224">
                <a:tc>
                  <a:txBody>
                    <a:bodyPr/>
                    <a:lstStyle/>
                    <a:p>
                      <a:pPr algn="ctr"/>
                      <a:r>
                        <a:rPr lang="en-GB" dirty="0" smtClean="0"/>
                        <a:t>8:45am</a:t>
                      </a:r>
                    </a:p>
                    <a:p>
                      <a:pPr algn="ctr"/>
                      <a:r>
                        <a:rPr lang="en-GB" dirty="0" smtClean="0"/>
                        <a:t>Soft start </a:t>
                      </a:r>
                      <a:endParaRPr lang="en-GB" dirty="0"/>
                    </a:p>
                  </a:txBody>
                  <a:tcPr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 smtClean="0"/>
                        <a:t>Guided Reading/Spelling</a:t>
                      </a:r>
                      <a:endParaRPr lang="en-GB" dirty="0"/>
                    </a:p>
                  </a:txBody>
                  <a:tcPr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 smtClean="0"/>
                        <a:t>Maths</a:t>
                      </a:r>
                      <a:endParaRPr lang="en-GB" dirty="0"/>
                    </a:p>
                  </a:txBody>
                  <a:tcPr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 smtClean="0"/>
                        <a:t>10:30-10:45am</a:t>
                      </a:r>
                      <a:endParaRPr lang="en-GB" dirty="0"/>
                    </a:p>
                  </a:txBody>
                  <a:tcPr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 smtClean="0"/>
                        <a:t>English</a:t>
                      </a:r>
                      <a:endParaRPr lang="en-GB" dirty="0"/>
                    </a:p>
                  </a:txBody>
                  <a:tcPr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 smtClean="0"/>
                        <a:t>12-1pm</a:t>
                      </a:r>
                      <a:endParaRPr lang="en-GB" dirty="0"/>
                    </a:p>
                  </a:txBody>
                  <a:tcPr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 smtClean="0"/>
                        <a:t>RE</a:t>
                      </a:r>
                      <a:endParaRPr lang="en-GB" dirty="0"/>
                    </a:p>
                  </a:txBody>
                  <a:tcPr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 smtClean="0"/>
                        <a:t>P.E.</a:t>
                      </a:r>
                      <a:endParaRPr lang="en-GB" dirty="0"/>
                    </a:p>
                  </a:txBody>
                  <a:tcPr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 smtClean="0"/>
                        <a:t>End</a:t>
                      </a:r>
                      <a:r>
                        <a:rPr lang="en-GB" baseline="0" dirty="0" smtClean="0"/>
                        <a:t> of day prayer </a:t>
                      </a:r>
                    </a:p>
                    <a:p>
                      <a:pPr algn="ctr"/>
                      <a:r>
                        <a:rPr lang="en-GB" baseline="0" dirty="0" smtClean="0"/>
                        <a:t>3:15pm</a:t>
                      </a:r>
                    </a:p>
                    <a:p>
                      <a:pPr algn="ctr"/>
                      <a:endParaRPr lang="en-GB" dirty="0"/>
                    </a:p>
                  </a:txBody>
                  <a:tcPr>
                    <a:solidFill>
                      <a:schemeClr val="bg1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22721082"/>
                  </a:ext>
                </a:extLst>
              </a:tr>
            </a:tbl>
          </a:graphicData>
        </a:graphic>
      </p:graphicFrame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08024954"/>
              </p:ext>
            </p:extLst>
          </p:nvPr>
        </p:nvGraphicFramePr>
        <p:xfrm>
          <a:off x="3787513" y="4982773"/>
          <a:ext cx="5418666" cy="7315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09333">
                  <a:extLst>
                    <a:ext uri="{9D8B030D-6E8A-4147-A177-3AD203B41FA5}">
                      <a16:colId xmlns:a16="http://schemas.microsoft.com/office/drawing/2014/main" val="1873249360"/>
                    </a:ext>
                  </a:extLst>
                </a:gridCol>
                <a:gridCol w="2709333">
                  <a:extLst>
                    <a:ext uri="{9D8B030D-6E8A-4147-A177-3AD203B41FA5}">
                      <a16:colId xmlns:a16="http://schemas.microsoft.com/office/drawing/2014/main" val="404708006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r>
                        <a:rPr lang="en-GB" dirty="0" smtClean="0"/>
                        <a:t>PE Days</a:t>
                      </a:r>
                      <a:endParaRPr lang="en-GB" dirty="0"/>
                    </a:p>
                  </a:txBody>
                  <a:tcPr>
                    <a:solidFill>
                      <a:schemeClr val="tx1">
                        <a:lumMod val="75000"/>
                        <a:lumOff val="2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dirty="0" smtClean="0"/>
                        <a:t>Forest School</a:t>
                      </a:r>
                      <a:endParaRPr lang="en-GB" dirty="0"/>
                    </a:p>
                  </a:txBody>
                  <a:tcPr>
                    <a:solidFill>
                      <a:schemeClr val="tx1">
                        <a:lumMod val="75000"/>
                        <a:lumOff val="2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30357764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en-GB" dirty="0" smtClean="0"/>
                        <a:t>Tuesdays and Fridays</a:t>
                      </a:r>
                      <a:endParaRPr lang="en-GB" dirty="0"/>
                    </a:p>
                  </a:txBody>
                  <a:tcPr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dirty="0" smtClean="0"/>
                        <a:t>Once a half</a:t>
                      </a:r>
                      <a:r>
                        <a:rPr lang="en-GB" baseline="0" dirty="0" smtClean="0"/>
                        <a:t> term</a:t>
                      </a:r>
                      <a:endParaRPr lang="en-GB" dirty="0"/>
                    </a:p>
                  </a:txBody>
                  <a:tcPr>
                    <a:solidFill>
                      <a:schemeClr val="bg1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6706623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9050423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19F8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St Thomas More RC VA School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5575" y="39687"/>
            <a:ext cx="4289372" cy="11311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FD61D43C-A945-A64B-8992-7A1FC24B20CA}"/>
              </a:ext>
            </a:extLst>
          </p:cNvPr>
          <p:cNvSpPr txBox="1"/>
          <p:nvPr/>
        </p:nvSpPr>
        <p:spPr>
          <a:xfrm>
            <a:off x="5570759" y="0"/>
            <a:ext cx="3318537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400" b="1" u="sng" dirty="0" smtClean="0">
                <a:solidFill>
                  <a:schemeClr val="bg1"/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>Curriculum </a:t>
            </a:r>
            <a:endParaRPr lang="en-US" sz="4400" b="1" u="sng" dirty="0">
              <a:solidFill>
                <a:schemeClr val="bg1"/>
              </a:solidFill>
              <a:latin typeface="Century Gothic" panose="020B0502020202020204" pitchFamily="34" charset="0"/>
              <a:cs typeface="Arial" panose="020B0604020202020204" pitchFamily="34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4"/>
          <a:srcRect r="648"/>
          <a:stretch/>
        </p:blipFill>
        <p:spPr>
          <a:xfrm>
            <a:off x="2300261" y="1055077"/>
            <a:ext cx="8604595" cy="57199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053777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C7C6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 descr="St Thomas More RC VA School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5575" y="39687"/>
            <a:ext cx="4289372" cy="11311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FD61D43C-A945-A64B-8992-7A1FC24B20CA}"/>
              </a:ext>
            </a:extLst>
          </p:cNvPr>
          <p:cNvSpPr txBox="1"/>
          <p:nvPr/>
        </p:nvSpPr>
        <p:spPr>
          <a:xfrm>
            <a:off x="4345169" y="1165127"/>
            <a:ext cx="3140603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400" b="1" u="sng" dirty="0" smtClean="0">
                <a:solidFill>
                  <a:schemeClr val="bg1"/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>Homework</a:t>
            </a:r>
            <a:endParaRPr lang="en-US" sz="4400" b="1" u="sng" dirty="0">
              <a:solidFill>
                <a:schemeClr val="bg1"/>
              </a:solidFill>
              <a:latin typeface="Century Gothic" panose="020B0502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2903974" y="5101992"/>
            <a:ext cx="383924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>
                <a:solidFill>
                  <a:schemeClr val="bg1"/>
                </a:solidFill>
                <a:latin typeface="Century Gothic" panose="020B0502020202020204" pitchFamily="34" charset="0"/>
              </a:rPr>
              <a:t>Please refer to the school website ‘Learning Resources’ page for examples of websites for further homework support </a:t>
            </a:r>
            <a:endParaRPr lang="en-GB" dirty="0">
              <a:solidFill>
                <a:schemeClr val="bg1"/>
              </a:solidFill>
              <a:latin typeface="Century Gothic" panose="020B0502020202020204" pitchFamily="34" charset="0"/>
            </a:endParaRPr>
          </a:p>
        </p:txBody>
      </p:sp>
      <p:cxnSp>
        <p:nvCxnSpPr>
          <p:cNvPr id="8" name="Straight Arrow Connector 7"/>
          <p:cNvCxnSpPr/>
          <p:nvPr/>
        </p:nvCxnSpPr>
        <p:spPr>
          <a:xfrm>
            <a:off x="6166884" y="6602819"/>
            <a:ext cx="744279" cy="0"/>
          </a:xfrm>
          <a:prstGeom prst="straightConnector1">
            <a:avLst/>
          </a:prstGeom>
          <a:ln w="76200">
            <a:solidFill>
              <a:schemeClr val="bg1"/>
            </a:solidFill>
            <a:tailEnd type="triangle"/>
          </a:ln>
        </p:spPr>
        <p:style>
          <a:lnRef idx="2">
            <a:schemeClr val="accent6"/>
          </a:lnRef>
          <a:fillRef idx="0">
            <a:schemeClr val="accent6"/>
          </a:fillRef>
          <a:effectRef idx="1">
            <a:schemeClr val="accent6"/>
          </a:effectRef>
          <a:fontRef idx="minor">
            <a:schemeClr val="tx1"/>
          </a:fontRef>
        </p:style>
      </p:cxnSp>
      <p:graphicFrame>
        <p:nvGraphicFramePr>
          <p:cNvPr id="10" name="Google Shape;115;g13ec20bd506_0_206">
            <a:extLst>
              <a:ext uri="{FF2B5EF4-FFF2-40B4-BE49-F238E27FC236}">
                <a16:creationId xmlns:a16="http://schemas.microsoft.com/office/drawing/2014/main" id="{74A0BC7A-8CB2-A002-CD35-2C627580A2F7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536923789"/>
              </p:ext>
            </p:extLst>
          </p:nvPr>
        </p:nvGraphicFramePr>
        <p:xfrm>
          <a:off x="1747861" y="1977419"/>
          <a:ext cx="9098212" cy="2834580"/>
        </p:xfrm>
        <a:graphic>
          <a:graphicData uri="http://schemas.openxmlformats.org/drawingml/2006/table">
            <a:tbl>
              <a:tblPr>
                <a:noFill/>
              </a:tblPr>
              <a:tblGrid>
                <a:gridCol w="454910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54910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lang="en-GB" sz="1800" b="1" u="sng" strike="noStrike" cap="none" dirty="0" smtClean="0">
                          <a:solidFill>
                            <a:schemeClr val="bg1"/>
                          </a:solidFill>
                        </a:rPr>
                        <a:t>Reading</a:t>
                      </a:r>
                      <a:r>
                        <a:rPr lang="en-GB" sz="1800" b="1" u="sng" strike="noStrike" cap="none" baseline="0" dirty="0" smtClean="0">
                          <a:solidFill>
                            <a:schemeClr val="bg1"/>
                          </a:solidFill>
                        </a:rPr>
                        <a:t> </a:t>
                      </a:r>
                      <a:endParaRPr sz="1800" b="1" u="sng" strike="noStrike" cap="none" dirty="0">
                        <a:solidFill>
                          <a:schemeClr val="bg1"/>
                        </a:solidFill>
                      </a:endParaRPr>
                    </a:p>
                  </a:txBody>
                  <a:tcPr marL="91425" marR="91425" marT="91425" marB="91425"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lang="en-GB" sz="1800" b="1" u="sng" strike="noStrike" cap="none" dirty="0" err="1" smtClean="0">
                          <a:solidFill>
                            <a:schemeClr val="bg1"/>
                          </a:solidFill>
                        </a:rPr>
                        <a:t>Timestables</a:t>
                      </a:r>
                      <a:r>
                        <a:rPr lang="en-GB" sz="1800" b="1" u="sng" strike="noStrike" cap="none" baseline="0" dirty="0" smtClean="0">
                          <a:solidFill>
                            <a:schemeClr val="bg1"/>
                          </a:solidFill>
                        </a:rPr>
                        <a:t> </a:t>
                      </a:r>
                      <a:r>
                        <a:rPr lang="en-GB" sz="1800" b="1" u="sng" strike="noStrike" cap="none" dirty="0" smtClean="0">
                          <a:solidFill>
                            <a:schemeClr val="bg1"/>
                          </a:solidFill>
                        </a:rPr>
                        <a:t> </a:t>
                      </a:r>
                      <a:endParaRPr sz="1800" b="1" u="sng" strike="noStrike" cap="none" dirty="0">
                        <a:solidFill>
                          <a:schemeClr val="bg1"/>
                        </a:solidFill>
                      </a:endParaRPr>
                    </a:p>
                  </a:txBody>
                  <a:tcPr marL="91425" marR="91425" marT="91425" marB="91425"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477369">
                <a:tc>
                  <a:txBody>
                    <a:bodyPr/>
                    <a:lstStyle/>
                    <a:p>
                      <a:pPr marL="285750" marR="0" lvl="0" indent="-28575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600"/>
                        <a:buFont typeface="Arial" panose="020B0604020202020204" pitchFamily="34" charset="0"/>
                        <a:buChar char="•"/>
                      </a:pPr>
                      <a:r>
                        <a:rPr lang="en-GB" sz="1600" b="1" dirty="0" smtClean="0"/>
                        <a:t>All children must read for 10-15</a:t>
                      </a:r>
                      <a:r>
                        <a:rPr lang="en-GB" sz="1600" b="1" baseline="0" dirty="0" smtClean="0"/>
                        <a:t> minutes  </a:t>
                      </a:r>
                      <a:r>
                        <a:rPr lang="en-GB" sz="1600" b="1" u="sng" baseline="0" dirty="0" smtClean="0"/>
                        <a:t>5 days a week </a:t>
                      </a:r>
                    </a:p>
                    <a:p>
                      <a:pPr marL="285750" marR="0" lvl="0" indent="-28575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600"/>
                        <a:buFont typeface="Arial" panose="020B0604020202020204" pitchFamily="34" charset="0"/>
                        <a:buChar char="•"/>
                      </a:pPr>
                      <a:r>
                        <a:rPr lang="en-GB" sz="1600" b="1" baseline="0" dirty="0" smtClean="0"/>
                        <a:t>Reading records need to be signed </a:t>
                      </a:r>
                      <a:r>
                        <a:rPr lang="en-GB" sz="1600" b="1" u="sng" baseline="0" dirty="0" smtClean="0"/>
                        <a:t>at least once </a:t>
                      </a:r>
                      <a:r>
                        <a:rPr lang="en-GB" sz="1600" b="1" baseline="0" dirty="0" smtClean="0"/>
                        <a:t>per week by a parent/guardian and handed in to the class teacher every week on …..</a:t>
                      </a:r>
                    </a:p>
                    <a:p>
                      <a:pPr marL="285750" marR="0" lvl="0" indent="-28575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600"/>
                        <a:buFont typeface="Arial" panose="020B0604020202020204" pitchFamily="34" charset="0"/>
                        <a:buChar char="•"/>
                      </a:pPr>
                      <a:r>
                        <a:rPr lang="en-GB" sz="1600" b="1" baseline="0" dirty="0" smtClean="0"/>
                        <a:t>Reading record and books must be in </a:t>
                      </a:r>
                      <a:r>
                        <a:rPr lang="en-GB" sz="1600" b="1" u="sng" baseline="0" dirty="0" smtClean="0"/>
                        <a:t>everyday </a:t>
                      </a:r>
                    </a:p>
                    <a:p>
                      <a:pPr marL="285750" marR="0" lvl="0" indent="-28575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600"/>
                        <a:buFont typeface="Arial" panose="020B0604020202020204" pitchFamily="34" charset="0"/>
                        <a:buChar char="•"/>
                      </a:pPr>
                      <a:endParaRPr sz="1600" b="1" dirty="0"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285750" marR="0" lvl="0" indent="-28575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600"/>
                        <a:buFont typeface="Arial" panose="020B0604020202020204" pitchFamily="34" charset="0"/>
                        <a:buChar char="•"/>
                      </a:pPr>
                      <a:r>
                        <a:rPr lang="en-GB" sz="1600" b="1" u="none" strike="noStrike" cap="none" dirty="0" smtClean="0"/>
                        <a:t>All</a:t>
                      </a:r>
                      <a:r>
                        <a:rPr lang="en-GB" sz="1600" b="1" u="none" strike="noStrike" cap="none" baseline="0" dirty="0" smtClean="0"/>
                        <a:t> children must practice their timetables using TTRS for 5-10 minutes </a:t>
                      </a:r>
                      <a:r>
                        <a:rPr lang="en-GB" sz="1600" b="1" u="sng" strike="noStrike" cap="none" baseline="0" dirty="0" smtClean="0"/>
                        <a:t>5 days a week (as necessary).</a:t>
                      </a:r>
                    </a:p>
                    <a:p>
                      <a:pPr marL="285750" marR="0" lvl="0" indent="-28575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600"/>
                        <a:buFont typeface="Arial" panose="020B0604020202020204" pitchFamily="34" charset="0"/>
                        <a:buChar char="•"/>
                      </a:pPr>
                      <a:endParaRPr lang="en-GB" sz="1600" b="1" u="sng" strike="noStrike" cap="none" baseline="0" dirty="0" smtClean="0"/>
                    </a:p>
                    <a:p>
                      <a:pPr marL="285750" marR="0" lvl="0" indent="-28575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600"/>
                        <a:buFont typeface="Arial" panose="020B0604020202020204" pitchFamily="34" charset="0"/>
                        <a:buChar char="•"/>
                      </a:pPr>
                      <a:r>
                        <a:rPr lang="en-GB" sz="1600" b="1" u="sng" strike="noStrike" cap="none" baseline="0" dirty="0" smtClean="0"/>
                        <a:t>Maths Tasks</a:t>
                      </a:r>
                    </a:p>
                    <a:p>
                      <a:pPr marL="285750" marR="0" lvl="0" indent="-28575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600"/>
                        <a:buFont typeface="Arial" panose="020B0604020202020204" pitchFamily="34" charset="0"/>
                        <a:buChar char="•"/>
                      </a:pPr>
                      <a:endParaRPr lang="en-GB" sz="1600" b="1" u="sng" strike="noStrike" cap="none" baseline="0" dirty="0" smtClean="0"/>
                    </a:p>
                    <a:p>
                      <a:pPr marL="285750" marR="0" lvl="0" indent="-28575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600"/>
                        <a:buFont typeface="Arial" panose="020B0604020202020204" pitchFamily="34" charset="0"/>
                        <a:buChar char="•"/>
                      </a:pPr>
                      <a:endParaRPr lang="en-GB" sz="1600" b="1" u="sng" strike="noStrike" cap="none" baseline="0" dirty="0" smtClean="0"/>
                    </a:p>
                    <a:p>
                      <a:pPr marL="285750" marR="0" lvl="0" indent="-28575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600"/>
                        <a:buFont typeface="Arial" panose="020B0604020202020204" pitchFamily="34" charset="0"/>
                        <a:buChar char="•"/>
                      </a:pPr>
                      <a:endParaRPr sz="1600" b="1" u="none" strike="noStrike" cap="none" dirty="0"/>
                    </a:p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600"/>
                        <a:buFont typeface="Arial"/>
                        <a:buNone/>
                      </a:pPr>
                      <a:endParaRPr sz="1600" u="none" strike="noStrike" cap="none" dirty="0"/>
                    </a:p>
                  </a:txBody>
                  <a:tcPr marL="91425" marR="91425" marT="91425" marB="91425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pic>
        <p:nvPicPr>
          <p:cNvPr id="11" name="Picture 10" descr="Screen Clippi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84571" y="4811801"/>
            <a:ext cx="2857691" cy="19404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763932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19F8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St Thomas More RC VA School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5575" y="39687"/>
            <a:ext cx="4289372" cy="11311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FD61D43C-A945-A64B-8992-7A1FC24B20CA}"/>
              </a:ext>
            </a:extLst>
          </p:cNvPr>
          <p:cNvSpPr txBox="1"/>
          <p:nvPr/>
        </p:nvSpPr>
        <p:spPr>
          <a:xfrm>
            <a:off x="2883065" y="1201433"/>
            <a:ext cx="7085594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400" b="1" u="sng" dirty="0" smtClean="0">
                <a:solidFill>
                  <a:schemeClr val="bg1"/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>Enrichment opportunities </a:t>
            </a:r>
            <a:endParaRPr lang="en-US" sz="4400" b="1" u="sng" dirty="0">
              <a:solidFill>
                <a:schemeClr val="bg1"/>
              </a:solidFill>
              <a:latin typeface="Century Gothic" panose="020B0502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028" name="Picture 4" descr="Enrichment - Whetley Academy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39260" y="4295554"/>
            <a:ext cx="3169599" cy="22398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1350335" y="2498650"/>
            <a:ext cx="6836735" cy="28007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4400" dirty="0" smtClean="0"/>
              <a:t>- Special Friends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4400" dirty="0" smtClean="0"/>
              <a:t>- Sporting Events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4400" dirty="0" smtClean="0"/>
              <a:t>- PGL Residential Trip</a:t>
            </a:r>
          </a:p>
          <a:p>
            <a:endParaRPr lang="en-GB" sz="4400" dirty="0"/>
          </a:p>
        </p:txBody>
      </p:sp>
    </p:spTree>
    <p:extLst>
      <p:ext uri="{BB962C8B-B14F-4D97-AF65-F5344CB8AC3E}">
        <p14:creationId xmlns:p14="http://schemas.microsoft.com/office/powerpoint/2010/main" val="374171283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19F8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 descr="St Thomas More RC VA School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5575" y="39687"/>
            <a:ext cx="4289372" cy="11311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FD61D43C-A945-A64B-8992-7A1FC24B20CA}"/>
              </a:ext>
            </a:extLst>
          </p:cNvPr>
          <p:cNvSpPr txBox="1"/>
          <p:nvPr/>
        </p:nvSpPr>
        <p:spPr>
          <a:xfrm>
            <a:off x="5038505" y="1174694"/>
            <a:ext cx="2247731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400" b="1" u="sng" dirty="0" smtClean="0">
                <a:solidFill>
                  <a:schemeClr val="bg1"/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>Uniform</a:t>
            </a:r>
            <a:endParaRPr lang="en-US" sz="4400" b="1" u="sng" dirty="0">
              <a:solidFill>
                <a:schemeClr val="bg1"/>
              </a:solidFill>
              <a:latin typeface="Century Gothic" panose="020B0502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" name="Picture 1" descr="Screen Clippi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6271" y="2381320"/>
            <a:ext cx="4715232" cy="3960795"/>
          </a:xfrm>
          <a:prstGeom prst="rect">
            <a:avLst/>
          </a:prstGeom>
        </p:spPr>
      </p:pic>
      <p:pic>
        <p:nvPicPr>
          <p:cNvPr id="3" name="Picture 2" descr="Screen Clipping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78768" y="2793891"/>
            <a:ext cx="6046108" cy="1383266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5858189" y="4994017"/>
            <a:ext cx="616668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>
                <a:solidFill>
                  <a:schemeClr val="bg1"/>
                </a:solidFill>
              </a:rPr>
              <a:t>Please refer to the school website for more information on school uniform. </a:t>
            </a:r>
            <a:endParaRPr lang="en-GB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266794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19F8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8F9A5598-4D53-784E-90DB-188FD0C118C4}"/>
              </a:ext>
            </a:extLst>
          </p:cNvPr>
          <p:cNvSpPr/>
          <p:nvPr/>
        </p:nvSpPr>
        <p:spPr>
          <a:xfrm>
            <a:off x="860425" y="2389131"/>
            <a:ext cx="9726804" cy="86177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/>
            <a:r>
              <a:rPr lang="en-GB" b="1" dirty="0">
                <a:solidFill>
                  <a:srgbClr val="C00000"/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>‘Learning to love, live and celebrate as we grow in the knowledge and love of Christ.’</a:t>
            </a:r>
          </a:p>
          <a:p>
            <a:pPr fontAlgn="base"/>
            <a:endParaRPr lang="en-GB" sz="1600" dirty="0">
              <a:solidFill>
                <a:srgbClr val="201F1E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fontAlgn="base"/>
            <a:endParaRPr lang="en-GB" sz="1600" dirty="0">
              <a:solidFill>
                <a:srgbClr val="201F1E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5" name="Picture 4" descr="A picture containing dark, night sky&#10;&#10;Description automatically generated">
            <a:extLst>
              <a:ext uri="{FF2B5EF4-FFF2-40B4-BE49-F238E27FC236}">
                <a16:creationId xmlns:a16="http://schemas.microsoft.com/office/drawing/2014/main" id="{9D63F939-566A-2742-8B12-13A2A2179FA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837473B0-CC2E-450A-ABE3-18F120FF3D39}">
                <a1611:picAttrSrcUrl xmlns="" xmlns:a1611="http://schemas.microsoft.com/office/drawing/2016/11/main" r:id="rId4"/>
              </a:ext>
            </a:extLst>
          </a:blip>
          <a:stretch>
            <a:fillRect/>
          </a:stretch>
        </p:blipFill>
        <p:spPr>
          <a:xfrm>
            <a:off x="10587229" y="141781"/>
            <a:ext cx="1462991" cy="2268415"/>
          </a:xfrm>
          <a:prstGeom prst="rect">
            <a:avLst/>
          </a:prstGeom>
        </p:spPr>
      </p:pic>
      <p:pic>
        <p:nvPicPr>
          <p:cNvPr id="7" name="Picture 2" descr="St Thomas More RC VA School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5575" y="39687"/>
            <a:ext cx="4289372" cy="11311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FD61D43C-A945-A64B-8992-7A1FC24B20CA}"/>
              </a:ext>
            </a:extLst>
          </p:cNvPr>
          <p:cNvSpPr txBox="1"/>
          <p:nvPr/>
        </p:nvSpPr>
        <p:spPr>
          <a:xfrm>
            <a:off x="2376623" y="1271423"/>
            <a:ext cx="7508787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400" b="1" u="sng" dirty="0" smtClean="0">
                <a:solidFill>
                  <a:schemeClr val="bg1"/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>School mission and values </a:t>
            </a:r>
            <a:endParaRPr lang="en-US" sz="4400" b="1" u="sng" dirty="0">
              <a:solidFill>
                <a:schemeClr val="bg1"/>
              </a:solidFill>
              <a:latin typeface="Century Gothic" panose="020B0502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718645" y="6098419"/>
            <a:ext cx="11331575" cy="646331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r>
              <a:rPr lang="en-US" dirty="0">
                <a:solidFill>
                  <a:schemeClr val="bg1"/>
                </a:solidFill>
              </a:rPr>
              <a:t>Prayers to reinforce at home: </a:t>
            </a:r>
          </a:p>
          <a:p>
            <a:r>
              <a:rPr lang="en-US" dirty="0">
                <a:solidFill>
                  <a:schemeClr val="bg1"/>
                </a:solidFill>
              </a:rPr>
              <a:t>Our Father, Hail Mary, Glory Be, responses and key prayers used in Mass (Gloria, Creed etc.)</a:t>
            </a:r>
          </a:p>
        </p:txBody>
      </p:sp>
      <p:pic>
        <p:nvPicPr>
          <p:cNvPr id="4" name="Picture 3" descr="Screen Clipping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48183" y="3170506"/>
            <a:ext cx="6294665" cy="26977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0409901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19F8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St Thomas More RC VA School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5575" y="39687"/>
            <a:ext cx="4289372" cy="11311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583155" y="2373732"/>
            <a:ext cx="5091922" cy="3799751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FD61D43C-A945-A64B-8992-7A1FC24B20CA}"/>
              </a:ext>
            </a:extLst>
          </p:cNvPr>
          <p:cNvSpPr txBox="1"/>
          <p:nvPr/>
        </p:nvSpPr>
        <p:spPr>
          <a:xfrm>
            <a:off x="2558675" y="1201859"/>
            <a:ext cx="6789038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400" b="1" u="sng" dirty="0" smtClean="0">
                <a:solidFill>
                  <a:schemeClr val="bg1"/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>Year group class pages </a:t>
            </a:r>
            <a:endParaRPr lang="en-US" sz="4400" b="1" u="sng" dirty="0">
              <a:solidFill>
                <a:schemeClr val="bg1"/>
              </a:solidFill>
              <a:latin typeface="Century Gothic" panose="020B0502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3433874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19F8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5FE2C207-F54A-E949-AFBC-B19444097428}"/>
              </a:ext>
            </a:extLst>
          </p:cNvPr>
          <p:cNvSpPr txBox="1"/>
          <p:nvPr/>
        </p:nvSpPr>
        <p:spPr>
          <a:xfrm>
            <a:off x="1052747" y="4413212"/>
            <a:ext cx="10644261" cy="2308324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pPr algn="ctr"/>
            <a:r>
              <a:rPr lang="en-US" sz="2800" b="1" u="sng" dirty="0">
                <a:solidFill>
                  <a:schemeClr val="bg1"/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>Upcoming Important Dates:</a:t>
            </a:r>
          </a:p>
          <a:p>
            <a:endParaRPr lang="en-US" sz="3200" b="1" u="sng" dirty="0">
              <a:latin typeface="Century Gothic" panose="020B0502020202020204" pitchFamily="34" charset="0"/>
              <a:cs typeface="Arial" panose="020B0604020202020204" pitchFamily="34" charset="0"/>
            </a:endParaRPr>
          </a:p>
          <a:p>
            <a:pPr marL="342900" indent="-342900">
              <a:buFontTx/>
              <a:buChar char="-"/>
            </a:pPr>
            <a:r>
              <a:rPr lang="en-US" sz="2800" dirty="0">
                <a:solidFill>
                  <a:schemeClr val="bg1"/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>Parent Consultation evenings – </a:t>
            </a:r>
            <a:r>
              <a:rPr lang="en-US" sz="2800" dirty="0" smtClean="0">
                <a:solidFill>
                  <a:schemeClr val="bg1"/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>14</a:t>
            </a:r>
            <a:r>
              <a:rPr lang="en-US" sz="2800" baseline="30000" dirty="0" smtClean="0">
                <a:solidFill>
                  <a:schemeClr val="bg1"/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>th</a:t>
            </a:r>
            <a:r>
              <a:rPr lang="en-US" sz="2800" dirty="0" smtClean="0">
                <a:solidFill>
                  <a:schemeClr val="bg1"/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> and 15</a:t>
            </a:r>
            <a:r>
              <a:rPr lang="en-US" sz="2800" baseline="30000" dirty="0" smtClean="0">
                <a:solidFill>
                  <a:schemeClr val="bg1"/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>th</a:t>
            </a:r>
            <a:r>
              <a:rPr lang="en-US" sz="2800" dirty="0" smtClean="0">
                <a:solidFill>
                  <a:schemeClr val="bg1"/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> October 2026</a:t>
            </a:r>
            <a:endParaRPr lang="en-US" sz="2800" dirty="0">
              <a:solidFill>
                <a:schemeClr val="bg1"/>
              </a:solidFill>
              <a:latin typeface="Century Gothic" panose="020B0502020202020204" pitchFamily="34" charset="0"/>
              <a:cs typeface="Arial" panose="020B0604020202020204" pitchFamily="34" charset="0"/>
            </a:endParaRPr>
          </a:p>
          <a:p>
            <a:pPr marL="342900" indent="-342900">
              <a:buFontTx/>
              <a:buChar char="-"/>
            </a:pPr>
            <a:endParaRPr lang="en-US" sz="2800" dirty="0">
              <a:solidFill>
                <a:schemeClr val="bg1"/>
              </a:solidFill>
              <a:latin typeface="Century Gothic" panose="020B0502020202020204" pitchFamily="34" charset="0"/>
              <a:cs typeface="Arial" panose="020B0604020202020204" pitchFamily="34" charset="0"/>
            </a:endParaRPr>
          </a:p>
          <a:p>
            <a:pPr marL="342900" indent="-342900">
              <a:buFontTx/>
              <a:buChar char="-"/>
            </a:pPr>
            <a:r>
              <a:rPr lang="en-US" sz="2800" dirty="0">
                <a:solidFill>
                  <a:schemeClr val="bg1"/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>Learning Showcase – </a:t>
            </a:r>
            <a:r>
              <a:rPr lang="en-US" sz="2800" dirty="0" smtClean="0">
                <a:solidFill>
                  <a:schemeClr val="bg1"/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>20</a:t>
            </a:r>
            <a:r>
              <a:rPr lang="en-US" sz="2800" baseline="30000" dirty="0" smtClean="0">
                <a:solidFill>
                  <a:schemeClr val="bg1"/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>th</a:t>
            </a:r>
            <a:r>
              <a:rPr lang="en-US" sz="2800" dirty="0" smtClean="0">
                <a:solidFill>
                  <a:schemeClr val="bg1"/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> October </a:t>
            </a:r>
            <a:r>
              <a:rPr lang="en-US" sz="2800" dirty="0">
                <a:solidFill>
                  <a:schemeClr val="bg1"/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>from </a:t>
            </a:r>
            <a:r>
              <a:rPr lang="en-US" sz="2800" dirty="0" smtClean="0">
                <a:solidFill>
                  <a:schemeClr val="bg1"/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>3.30pm</a:t>
            </a:r>
            <a:endParaRPr lang="en-US" sz="2800" dirty="0">
              <a:solidFill>
                <a:schemeClr val="bg1"/>
              </a:solidFill>
              <a:latin typeface="Century Gothic" panose="020B0502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" name="Picture 2" descr="St Thomas More RC VA School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5575" y="39687"/>
            <a:ext cx="4289372" cy="11311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5FE2C207-F54A-E949-AFBC-B19444097428}"/>
              </a:ext>
            </a:extLst>
          </p:cNvPr>
          <p:cNvSpPr txBox="1"/>
          <p:nvPr/>
        </p:nvSpPr>
        <p:spPr>
          <a:xfrm>
            <a:off x="985282" y="1060392"/>
            <a:ext cx="11040446" cy="31085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u="sng" dirty="0">
                <a:solidFill>
                  <a:schemeClr val="bg1"/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>How to get in contact:</a:t>
            </a:r>
            <a:endParaRPr lang="en-US" sz="2800" dirty="0">
              <a:solidFill>
                <a:schemeClr val="bg1"/>
              </a:solidFill>
              <a:latin typeface="Century Gothic" panose="020B0502020202020204" pitchFamily="34" charset="0"/>
              <a:cs typeface="Arial" panose="020B0604020202020204" pitchFamily="34" charset="0"/>
            </a:endParaRPr>
          </a:p>
          <a:p>
            <a:endParaRPr lang="en-US" sz="2800" dirty="0">
              <a:cs typeface="Arial" panose="020B0604020202020204" pitchFamily="34" charset="0"/>
            </a:endParaRPr>
          </a:p>
          <a:p>
            <a:r>
              <a:rPr lang="en-US" sz="2800" b="1" dirty="0">
                <a:cs typeface="Arial" panose="020B0604020202020204" pitchFamily="34" charset="0"/>
              </a:rPr>
              <a:t>Email</a:t>
            </a:r>
            <a:r>
              <a:rPr lang="en-US" sz="2800" dirty="0">
                <a:cs typeface="Arial" panose="020B0604020202020204" pitchFamily="34" charset="0"/>
              </a:rPr>
              <a:t> – </a:t>
            </a:r>
            <a:r>
              <a:rPr lang="en-US" sz="2800" dirty="0">
                <a:cs typeface="Arial" panose="020B0604020202020204" pitchFamily="34" charset="0"/>
                <a:hlinkClick r:id="rId4"/>
              </a:rPr>
              <a:t>admin@stmore.herts.sch.uk</a:t>
            </a:r>
            <a:endParaRPr lang="en-US" sz="2800" dirty="0">
              <a:cs typeface="Arial" panose="020B0604020202020204" pitchFamily="34" charset="0"/>
              <a:sym typeface="Wingdings" pitchFamily="2" charset="2"/>
            </a:endParaRPr>
          </a:p>
          <a:p>
            <a:endParaRPr lang="en-US" sz="2800" dirty="0">
              <a:cs typeface="Arial" panose="020B0604020202020204" pitchFamily="34" charset="0"/>
              <a:sym typeface="Wingdings" pitchFamily="2" charset="2"/>
            </a:endParaRPr>
          </a:p>
          <a:p>
            <a:r>
              <a:rPr lang="en-US" sz="2800" b="1" dirty="0" err="1">
                <a:cs typeface="Arial" panose="020B0604020202020204" pitchFamily="34" charset="0"/>
                <a:sym typeface="Wingdings" pitchFamily="2" charset="2"/>
              </a:rPr>
              <a:t>Marvellous</a:t>
            </a:r>
            <a:r>
              <a:rPr lang="en-US" sz="2800" b="1" dirty="0">
                <a:cs typeface="Arial" panose="020B0604020202020204" pitchFamily="34" charset="0"/>
                <a:sym typeface="Wingdings" pitchFamily="2" charset="2"/>
              </a:rPr>
              <a:t> Me </a:t>
            </a:r>
            <a:r>
              <a:rPr lang="en-US" sz="2800" dirty="0">
                <a:cs typeface="Arial" panose="020B0604020202020204" pitchFamily="34" charset="0"/>
                <a:sym typeface="Wingdings" pitchFamily="2" charset="2"/>
              </a:rPr>
              <a:t>– General information, badges and achievements etc.</a:t>
            </a:r>
          </a:p>
          <a:p>
            <a:endParaRPr lang="en-US" sz="2800" dirty="0">
              <a:cs typeface="Arial" panose="020B0604020202020204" pitchFamily="34" charset="0"/>
              <a:sym typeface="Wingdings" pitchFamily="2" charset="2"/>
            </a:endParaRPr>
          </a:p>
          <a:p>
            <a:r>
              <a:rPr lang="en-US" sz="2800" b="1" dirty="0" smtClean="0">
                <a:cs typeface="Arial" panose="020B0604020202020204" pitchFamily="34" charset="0"/>
                <a:sym typeface="Wingdings" pitchFamily="2" charset="2"/>
              </a:rPr>
              <a:t>Drop off/pick up times</a:t>
            </a:r>
            <a:endParaRPr lang="en-US" sz="2800" dirty="0"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3162693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19F8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5FE2C207-F54A-E949-AFBC-B19444097428}"/>
              </a:ext>
            </a:extLst>
          </p:cNvPr>
          <p:cNvSpPr txBox="1"/>
          <p:nvPr/>
        </p:nvSpPr>
        <p:spPr>
          <a:xfrm>
            <a:off x="2563596" y="1581289"/>
            <a:ext cx="6866282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b="1" dirty="0">
                <a:solidFill>
                  <a:schemeClr val="bg1"/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>Questions?</a:t>
            </a:r>
            <a:endParaRPr lang="en-US" sz="3600" dirty="0">
              <a:solidFill>
                <a:schemeClr val="bg1"/>
              </a:solidFill>
              <a:latin typeface="Century Gothic" panose="020B0502020202020204" pitchFamily="34" charset="0"/>
              <a:cs typeface="Arial" panose="020B0604020202020204" pitchFamily="34" charset="0"/>
            </a:endParaRPr>
          </a:p>
          <a:p>
            <a:pPr algn="ctr"/>
            <a:endParaRPr lang="en-US" sz="3600" dirty="0">
              <a:solidFill>
                <a:schemeClr val="bg1"/>
              </a:solidFill>
              <a:latin typeface="Century Gothic" panose="020B0502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en-US" sz="3600" dirty="0">
                <a:solidFill>
                  <a:schemeClr val="bg1"/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>Feel free to ask now or speak to me afterwards</a:t>
            </a:r>
          </a:p>
          <a:p>
            <a:pPr algn="ctr"/>
            <a:endParaRPr lang="en-US" sz="3600" dirty="0">
              <a:solidFill>
                <a:schemeClr val="bg1"/>
              </a:solidFill>
              <a:latin typeface="XCCW Joined 1a" panose="03050602040000000000" pitchFamily="66" charset="0"/>
              <a:cs typeface="Arial" panose="020B0604020202020204" pitchFamily="34" charset="0"/>
            </a:endParaRPr>
          </a:p>
          <a:p>
            <a:pPr algn="ctr"/>
            <a:endParaRPr lang="en-US" sz="3600" dirty="0">
              <a:solidFill>
                <a:schemeClr val="bg1"/>
              </a:solidFill>
              <a:latin typeface="XCCW Joined 1a" panose="03050602040000000000" pitchFamily="66" charset="0"/>
              <a:cs typeface="Arial" panose="020B0604020202020204" pitchFamily="34" charset="0"/>
            </a:endParaRPr>
          </a:p>
        </p:txBody>
      </p:sp>
      <p:pic>
        <p:nvPicPr>
          <p:cNvPr id="5" name="Picture 4" descr="A picture containing text&#10;&#10;Description automatically generated">
            <a:extLst>
              <a:ext uri="{FF2B5EF4-FFF2-40B4-BE49-F238E27FC236}">
                <a16:creationId xmlns:a16="http://schemas.microsoft.com/office/drawing/2014/main" id="{8A244A6D-6EC2-4E4D-A0C8-4E7593B8E24B}"/>
              </a:ext>
            </a:extLst>
          </p:cNvPr>
          <p:cNvPicPr>
            <a:picLocks noChangeAspect="1"/>
          </p:cNvPicPr>
          <p:nvPr/>
        </p:nvPicPr>
        <p:blipFill>
          <a:blip r:embed="rId3">
            <a:duotone>
              <a:prstClr val="black"/>
              <a:srgbClr val="FA0000">
                <a:tint val="45000"/>
                <a:satMod val="400000"/>
              </a:srgbClr>
            </a:duotone>
            <a:extLst>
              <a:ext uri="{837473B0-CC2E-450A-ABE3-18F120FF3D39}">
                <a1611:picAttrSrcUrl xmlns="" xmlns:a1611="http://schemas.microsoft.com/office/drawing/2016/11/main" r:id="rId4"/>
              </a:ext>
            </a:extLst>
          </a:blip>
          <a:stretch>
            <a:fillRect/>
          </a:stretch>
        </p:blipFill>
        <p:spPr>
          <a:xfrm>
            <a:off x="4444947" y="5129515"/>
            <a:ext cx="2634283" cy="1382999"/>
          </a:xfrm>
          <a:prstGeom prst="rect">
            <a:avLst/>
          </a:prstGeom>
        </p:spPr>
      </p:pic>
      <p:pic>
        <p:nvPicPr>
          <p:cNvPr id="6" name="Picture 2" descr="St Thomas More RC VA School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5575" y="39687"/>
            <a:ext cx="4289372" cy="11311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33895743"/>
      </p:ext>
    </p:extLst>
  </p:cSld>
  <p:clrMapOvr>
    <a:masterClrMapping/>
  </p:clrMapOvr>
</p:sld>
</file>

<file path=ppt/theme/theme1.xml><?xml version="1.0" encoding="utf-8"?>
<a:theme xmlns:a="http://schemas.openxmlformats.org/drawingml/2006/main" name="Crop">
  <a:themeElements>
    <a:clrScheme name="Red Orange">
      <a:dk1>
        <a:sysClr val="windowText" lastClr="000000"/>
      </a:dk1>
      <a:lt1>
        <a:sysClr val="window" lastClr="FFFFFF"/>
      </a:lt1>
      <a:dk2>
        <a:srgbClr val="505046"/>
      </a:dk2>
      <a:lt2>
        <a:srgbClr val="EEECE1"/>
      </a:lt2>
      <a:accent1>
        <a:srgbClr val="E84C22"/>
      </a:accent1>
      <a:accent2>
        <a:srgbClr val="FFBD47"/>
      </a:accent2>
      <a:accent3>
        <a:srgbClr val="B64926"/>
      </a:accent3>
      <a:accent4>
        <a:srgbClr val="FF8427"/>
      </a:accent4>
      <a:accent5>
        <a:srgbClr val="CC9900"/>
      </a:accent5>
      <a:accent6>
        <a:srgbClr val="B22600"/>
      </a:accent6>
      <a:hlink>
        <a:srgbClr val="CC9900"/>
      </a:hlink>
      <a:folHlink>
        <a:srgbClr val="666699"/>
      </a:folHlink>
    </a:clrScheme>
    <a:fontScheme name="Crop">
      <a:majorFont>
        <a:latin typeface="Franklin Gothic Book" panose="020B0503020102020204"/>
        <a:ea typeface=""/>
        <a:cs typeface=""/>
        <a:font script="Jpan" typeface="メイリオ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Franklin Gothic Book" panose="020B0503020102020204"/>
        <a:ea typeface=""/>
        <a:cs typeface=""/>
        <a:font script="Jpan" typeface="メイリオ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Crop">
      <a:fillStyleLst>
        <a:solidFill>
          <a:schemeClr val="phClr"/>
        </a:solidFill>
        <a:gradFill rotWithShape="1">
          <a:gsLst>
            <a:gs pos="0">
              <a:schemeClr val="phClr">
                <a:tint val="67000"/>
                <a:satMod val="105000"/>
                <a:lumMod val="110000"/>
              </a:schemeClr>
            </a:gs>
            <a:gs pos="50000">
              <a:schemeClr val="phClr">
                <a:tint val="73000"/>
                <a:satMod val="103000"/>
                <a:lumMod val="105000"/>
              </a:schemeClr>
            </a:gs>
            <a:gs pos="100000">
              <a:schemeClr val="phClr">
                <a:tint val="81000"/>
                <a:satMod val="109000"/>
                <a:lumMod val="105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satMod val="103000"/>
                <a:lumMod val="102000"/>
              </a:schemeClr>
            </a:gs>
            <a:gs pos="50000">
              <a:schemeClr val="phClr">
                <a:shade val="100000"/>
                <a:satMod val="110000"/>
                <a:lumMod val="100000"/>
              </a:schemeClr>
            </a:gs>
            <a:gs pos="100000">
              <a:schemeClr val="phClr">
                <a:shade val="78000"/>
                <a:satMod val="120000"/>
                <a:lumMod val="99000"/>
              </a:schemeClr>
            </a:gs>
          </a:gsLst>
          <a:lin ang="5400000" scaled="0"/>
        </a:gradFill>
      </a:fillStyleLst>
      <a:lnStyleLst>
        <a:ln w="6350" cap="flat" cmpd="sng" algn="in">
          <a:solidFill>
            <a:schemeClr val="phClr"/>
          </a:solidFill>
          <a:prstDash val="solid"/>
        </a:ln>
        <a:ln w="34925" cap="flat" cmpd="sng" algn="in">
          <a:solidFill>
            <a:schemeClr val="phClr"/>
          </a:solidFill>
          <a:prstDash val="solid"/>
        </a:ln>
        <a:ln w="19050" cap="flat" cmpd="sng" algn="in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Crop" id="{EC9488ED-E761-4D60-9AC4-764D1FE2C171}" vid="{CE19780C-D67D-4C13-9DE9-A52BC3BA51B4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1273</TotalTime>
  <Words>626</Words>
  <Application>Microsoft Office PowerPoint</Application>
  <PresentationFormat>Widescreen</PresentationFormat>
  <Paragraphs>111</Paragraphs>
  <Slides>11</Slides>
  <Notes>11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8" baseType="lpstr">
      <vt:lpstr>Arial</vt:lpstr>
      <vt:lpstr>Calibri</vt:lpstr>
      <vt:lpstr>Century Gothic</vt:lpstr>
      <vt:lpstr>Franklin Gothic Book</vt:lpstr>
      <vt:lpstr>Wingdings</vt:lpstr>
      <vt:lpstr>XCCW Joined 1a</vt:lpstr>
      <vt:lpstr>Crop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Marian Lally</dc:creator>
  <cp:lastModifiedBy>Natalie Johnson</cp:lastModifiedBy>
  <cp:revision>43</cp:revision>
  <cp:lastPrinted>2021-09-15T15:39:33Z</cp:lastPrinted>
  <dcterms:created xsi:type="dcterms:W3CDTF">2021-09-12T15:38:16Z</dcterms:created>
  <dcterms:modified xsi:type="dcterms:W3CDTF">2026-09-13T19:15:44Z</dcterms:modified>
</cp:coreProperties>
</file>