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4" r:id="rId3"/>
    <p:sldId id="275" r:id="rId4"/>
    <p:sldId id="264" r:id="rId5"/>
    <p:sldId id="280" r:id="rId6"/>
    <p:sldId id="279" r:id="rId7"/>
    <p:sldId id="281" r:id="rId8"/>
    <p:sldId id="276" r:id="rId9"/>
    <p:sldId id="278" r:id="rId10"/>
    <p:sldId id="263" r:id="rId11"/>
    <p:sldId id="271" r:id="rId12"/>
    <p:sldId id="273" r:id="rId13"/>
    <p:sldId id="266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F8F"/>
    <a:srgbClr val="EC7C66"/>
    <a:srgbClr val="EEACAF"/>
    <a:srgbClr val="FA0000"/>
    <a:srgbClr val="E85C40"/>
    <a:srgbClr val="F9D6D3"/>
    <a:srgbClr val="C1272D"/>
    <a:srgbClr val="FF7C80"/>
    <a:srgbClr val="FF9999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1D9AB-F5DC-AD46-9E74-20979E11E74F}" v="3" dt="2022-09-14T16:50:17.8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87935" autoAdjust="0"/>
  </p:normalViewPr>
  <p:slideViewPr>
    <p:cSldViewPr snapToGrid="0" snapToObjects="1">
      <p:cViewPr varScale="1">
        <p:scale>
          <a:sx n="76" d="100"/>
          <a:sy n="76" d="100"/>
        </p:scale>
        <p:origin x="83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r">
              <a:defRPr sz="1200"/>
            </a:lvl1pPr>
          </a:lstStyle>
          <a:p>
            <a:fld id="{95B1B6CC-3E28-468B-9F5D-EBB0DC03D79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2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r">
              <a:defRPr sz="1200"/>
            </a:lvl1pPr>
          </a:lstStyle>
          <a:p>
            <a:fld id="{B74E5153-363C-4B2C-BD6B-5510C00D38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33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r">
              <a:defRPr sz="1200"/>
            </a:lvl1pPr>
          </a:lstStyle>
          <a:p>
            <a:fld id="{F7A19087-3D6C-4DAB-B05F-405DD633698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7" tIns="45730" rIns="91457" bIns="4573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57" tIns="45730" rIns="91457" bIns="4573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r">
              <a:defRPr sz="1200"/>
            </a:lvl1pPr>
          </a:lstStyle>
          <a:p>
            <a:fld id="{D68832FE-F85D-4E5E-9B93-EBE4DEFD3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39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Thank-you for coming. Please make sure to tick off your child’s name</a:t>
            </a:r>
            <a:r>
              <a:rPr lang="en-GB" baseline="0" dirty="0"/>
              <a:t> and take an information pack so we know which children need information packs sent home tomorrow. Thankyou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13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72CF-1D43-B70B-18B8-2D500CCF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B0E410-EC41-3470-FF31-E707ACD4A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A83B19-4F51-CB67-52BB-E57B39DC2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some key year 4 information. The</a:t>
            </a:r>
            <a:r>
              <a:rPr lang="en-GB" baseline="0" dirty="0"/>
              <a:t> year </a:t>
            </a:r>
            <a:r>
              <a:rPr lang="en-GB" baseline="0" dirty="0" smtClean="0"/>
              <a:t>____ </a:t>
            </a:r>
            <a:r>
              <a:rPr lang="en-GB" baseline="0" dirty="0"/>
              <a:t>staff consist of me, </a:t>
            </a:r>
            <a:r>
              <a:rPr lang="en-GB" baseline="0" dirty="0" smtClean="0"/>
              <a:t>________ </a:t>
            </a:r>
            <a:r>
              <a:rPr lang="en-GB" baseline="0" dirty="0"/>
              <a:t>as the full time class teacher. </a:t>
            </a:r>
            <a:r>
              <a:rPr lang="en-GB" baseline="0" dirty="0" smtClean="0"/>
              <a:t>____________ </a:t>
            </a:r>
            <a:r>
              <a:rPr lang="en-GB" baseline="0" dirty="0"/>
              <a:t>and </a:t>
            </a:r>
            <a:r>
              <a:rPr lang="en-GB" baseline="0" dirty="0" smtClean="0"/>
              <a:t>_________ </a:t>
            </a:r>
            <a:r>
              <a:rPr lang="en-GB" baseline="0" dirty="0"/>
              <a:t>are our teaching assistants in the </a:t>
            </a:r>
            <a:r>
              <a:rPr lang="en-GB" baseline="0" dirty="0" smtClean="0"/>
              <a:t>___________.</a:t>
            </a:r>
          </a:p>
          <a:p>
            <a:endParaRPr lang="en-GB" baseline="0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1372F-C451-9C3A-BE57-962133793E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63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This is an overview of our school times throughout the day and here is an example timetable, as you can see – school days are very busy so it is no surprise very tired children come home!  Our PE days this </a:t>
            </a:r>
            <a:r>
              <a:rPr lang="en-GB" baseline="0" dirty="0" err="1" smtClean="0"/>
              <a:t>halfterm</a:t>
            </a:r>
            <a:r>
              <a:rPr lang="en-GB" baseline="0" dirty="0" smtClean="0"/>
              <a:t> are _____________. 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Forest School </a:t>
            </a:r>
            <a:r>
              <a:rPr lang="en-US" baseline="0" dirty="0" err="1" smtClean="0">
                <a:solidFill>
                  <a:srgbClr val="FF0000"/>
                </a:solidFill>
              </a:rPr>
              <a:t>halfterm</a:t>
            </a:r>
            <a:r>
              <a:rPr lang="en-US" baseline="0" dirty="0" smtClean="0">
                <a:solidFill>
                  <a:srgbClr val="FF0000"/>
                </a:solidFill>
              </a:rPr>
              <a:t> _______</a:t>
            </a:r>
          </a:p>
          <a:p>
            <a:r>
              <a:rPr lang="en-US" baseline="0" dirty="0" smtClean="0">
                <a:solidFill>
                  <a:srgbClr val="FF0000"/>
                </a:solidFill>
              </a:rPr>
              <a:t>Swimming term ____________</a:t>
            </a:r>
            <a:endParaRPr lang="en-GB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844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an</a:t>
            </a:r>
            <a:r>
              <a:rPr lang="en-GB" baseline="0" dirty="0"/>
              <a:t> overview of things we will be studying in </a:t>
            </a:r>
            <a:r>
              <a:rPr lang="en-GB" baseline="0" dirty="0" smtClean="0"/>
              <a:t>class this term Autumn 1 term.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If you want to know for the following terms, please check our subject curriculum map overviews on the school website.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71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Decide on a day to hand in reading records</a:t>
            </a:r>
            <a:r>
              <a:rPr lang="en-GB" baseline="0" dirty="0" smtClean="0"/>
              <a:t> each week and add</a:t>
            </a:r>
          </a:p>
          <a:p>
            <a:r>
              <a:rPr lang="en-GB" baseline="0" dirty="0" smtClean="0"/>
              <a:t>Use reading record as a example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Sign</a:t>
            </a:r>
            <a:r>
              <a:rPr lang="en-GB" baseline="0" dirty="0" smtClean="0"/>
              <a:t> post to website for more examples of homework websites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695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Enrichment</a:t>
            </a:r>
            <a:r>
              <a:rPr lang="en-GB" baseline="0" dirty="0" smtClean="0"/>
              <a:t> in Year _____ is………………….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Trips, competitions </a:t>
            </a:r>
            <a:r>
              <a:rPr lang="en-GB" baseline="0" dirty="0" err="1" smtClean="0"/>
              <a:t>etc..that</a:t>
            </a:r>
            <a:r>
              <a:rPr lang="en-GB" baseline="0" dirty="0" smtClean="0"/>
              <a:t> you know ARE happening. – E.G. Y5&amp; 6 RESIDENTIAL,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87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Enrichment</a:t>
            </a:r>
            <a:r>
              <a:rPr lang="en-GB" baseline="0" dirty="0" smtClean="0"/>
              <a:t> in Year _____ is………………….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Trips, competitions </a:t>
            </a:r>
            <a:r>
              <a:rPr lang="en-GB" baseline="0" dirty="0" err="1" smtClean="0"/>
              <a:t>etc..that</a:t>
            </a:r>
            <a:r>
              <a:rPr lang="en-GB" baseline="0" dirty="0" smtClean="0"/>
              <a:t> you know ARE happening. – E.G. Y5&amp; 6 RESIDENTIAL,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221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Enrichment</a:t>
            </a:r>
            <a:r>
              <a:rPr lang="en-GB" baseline="0" dirty="0" smtClean="0"/>
              <a:t> in Year _____ is………………….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Trips, competitions </a:t>
            </a:r>
            <a:r>
              <a:rPr lang="en-GB" baseline="0" dirty="0" err="1" smtClean="0"/>
              <a:t>etc..that</a:t>
            </a:r>
            <a:r>
              <a:rPr lang="en-GB" baseline="0" dirty="0" smtClean="0"/>
              <a:t> you know ARE happening. – E.G. Y5&amp; 6 RESIDENTIAL,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160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</a:t>
            </a:r>
            <a:r>
              <a:rPr lang="en-GB" baseline="0" dirty="0" smtClean="0"/>
              <a:t> year ________ we wear _________</a:t>
            </a:r>
          </a:p>
          <a:p>
            <a:r>
              <a:rPr lang="en-GB" baseline="0" dirty="0" smtClean="0"/>
              <a:t>PE kits consist of ______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676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Our mission statement – at the heart of what we endeavour to do. Showing the values we want</a:t>
            </a:r>
            <a:r>
              <a:rPr lang="en-GB" baseline="0" dirty="0"/>
              <a:t> the children to </a:t>
            </a:r>
            <a:r>
              <a:rPr lang="en-GB" baseline="0" dirty="0" smtClean="0"/>
              <a:t>have</a:t>
            </a:r>
          </a:p>
          <a:p>
            <a:endParaRPr lang="en-GB" baseline="0" dirty="0" smtClean="0"/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Treating others as we want to be treated</a:t>
            </a: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loving, respectful, kind, polite </a:t>
            </a: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honest</a:t>
            </a: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Forgiving one another</a:t>
            </a:r>
          </a:p>
          <a:p>
            <a:pPr fontAlgn="base"/>
            <a:endParaRPr lang="en-GB" sz="1200" dirty="0" smtClean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and valuing this at home</a:t>
            </a:r>
          </a:p>
          <a:p>
            <a:pPr fontAlgn="base"/>
            <a:endParaRPr lang="en-GB" sz="1200" dirty="0" smtClean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1200" dirty="0" smtClean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Reiterated in school through assemblies, class worship, regular links with local parishes to celebrate Mass, regular prayer.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175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accent6"/>
                </a:solidFill>
              </a:rPr>
              <a:t>Show parents where they can find your class page on the website with overviews and class specific info should they need to refer back to it during the year</a:t>
            </a:r>
            <a:endParaRPr lang="en-GB" dirty="0" smtClean="0">
              <a:solidFill>
                <a:schemeClr val="accent6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079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89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65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3700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9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97682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0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9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5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0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967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613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5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5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55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ilomathima.gr/p/blog-page_80.htm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tmp"/><Relationship Id="rId5" Type="http://schemas.openxmlformats.org/officeDocument/2006/relationships/image" Target="../media/image1.png"/><Relationship Id="rId4" Type="http://schemas.openxmlformats.org/officeDocument/2006/relationships/hyperlink" Target="http://www.publicdomainfiles.com/show_file.php?id=1352604601959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dmin@stjohns705.herts.sch.u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http://www.pngall.com/thank-you-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CE3832-FAE9-174D-9CBE-04859241D04D}"/>
              </a:ext>
            </a:extLst>
          </p:cNvPr>
          <p:cNvSpPr/>
          <p:nvPr/>
        </p:nvSpPr>
        <p:spPr>
          <a:xfrm>
            <a:off x="838200" y="5595614"/>
            <a:ext cx="6850488" cy="91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 to Year </a:t>
            </a:r>
            <a:r>
              <a:rPr lang="en-US" sz="2700" b="1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2’s </a:t>
            </a:r>
            <a:endParaRPr lang="en-US" sz="27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Meet the Teacher</a:t>
            </a:r>
          </a:p>
        </p:txBody>
      </p:sp>
      <p:pic>
        <p:nvPicPr>
          <p:cNvPr id="2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177" y="2043378"/>
            <a:ext cx="5082847" cy="133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C689382-ED1E-CB45-B703-02DDF7DF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234184" y="876300"/>
            <a:ext cx="3677598" cy="366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D474B-7EEC-CDAA-CDCD-459A12564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t Thomas More RC VA School">
            <a:extLst>
              <a:ext uri="{FF2B5EF4-FFF2-40B4-BE49-F238E27FC236}">
                <a16:creationId xmlns:a16="http://schemas.microsoft.com/office/drawing/2014/main" id="{ABDC32FF-3276-CF8F-CECA-34B3F97FC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Google Shape;115;g13ec20bd506_0_206">
            <a:extLst>
              <a:ext uri="{FF2B5EF4-FFF2-40B4-BE49-F238E27FC236}">
                <a16:creationId xmlns:a16="http://schemas.microsoft.com/office/drawing/2014/main" id="{74A0BC7A-8CB2-A002-CD35-2C627580A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8240335"/>
              </p:ext>
            </p:extLst>
          </p:nvPr>
        </p:nvGraphicFramePr>
        <p:xfrm>
          <a:off x="1546894" y="2671030"/>
          <a:ext cx="9098212" cy="193453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4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Teacher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Teaching Assistants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36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2000" b="0" dirty="0" smtClean="0">
                          <a:solidFill>
                            <a:schemeClr val="bg1"/>
                          </a:solidFill>
                        </a:rPr>
                        <a:t>Miss Johnson</a:t>
                      </a:r>
                      <a:endParaRPr sz="2000" b="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2000" b="0" u="none" strike="noStrike" cap="none" dirty="0" smtClean="0">
                          <a:solidFill>
                            <a:schemeClr val="bg1"/>
                          </a:solidFill>
                        </a:rPr>
                        <a:t>Mrs Trowbridge</a:t>
                      </a:r>
                      <a:endParaRPr lang="en-GB" sz="2000" b="0" u="none" strike="noStrike" cap="none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oogle Shape;112;g13ec20bd506_0_206">
            <a:extLst>
              <a:ext uri="{FF2B5EF4-FFF2-40B4-BE49-F238E27FC236}">
                <a16:creationId xmlns:a16="http://schemas.microsoft.com/office/drawing/2014/main" id="{E57E7D20-8C6A-E9DD-4BD7-560042D5CBAC}"/>
              </a:ext>
            </a:extLst>
          </p:cNvPr>
          <p:cNvSpPr txBox="1">
            <a:spLocks/>
          </p:cNvSpPr>
          <p:nvPr/>
        </p:nvSpPr>
        <p:spPr>
          <a:xfrm>
            <a:off x="1546894" y="784316"/>
            <a:ext cx="75438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spcBef>
                <a:spcPts val="0"/>
              </a:spcBef>
              <a:buClr>
                <a:srgbClr val="3F3F3F"/>
              </a:buClr>
              <a:buSzPts val="4800"/>
            </a:pPr>
            <a:r>
              <a:rPr lang="en-GB" b="1" dirty="0">
                <a:solidFill>
                  <a:schemeClr val="bg1"/>
                </a:solidFill>
                <a:latin typeface="XCCW Joined 1a" panose="03050602040000000000" pitchFamily="66" charset="0"/>
              </a:rPr>
              <a:t>Meet the Year 2</a:t>
            </a:r>
            <a:r>
              <a:rPr lang="en-GB" b="1" dirty="0" smtClean="0">
                <a:solidFill>
                  <a:schemeClr val="bg1"/>
                </a:solidFill>
                <a:latin typeface="XCCW Joined 1a" panose="03050602040000000000" pitchFamily="66" charset="0"/>
              </a:rPr>
              <a:t> </a:t>
            </a:r>
            <a:r>
              <a:rPr lang="en-GB" b="1" dirty="0">
                <a:solidFill>
                  <a:schemeClr val="bg1"/>
                </a:solidFill>
                <a:latin typeface="XCCW Joined 1a" panose="03050602040000000000" pitchFamily="66" charset="0"/>
              </a:rPr>
              <a:t>Team </a:t>
            </a:r>
          </a:p>
        </p:txBody>
      </p:sp>
    </p:spTree>
    <p:extLst>
      <p:ext uri="{BB962C8B-B14F-4D97-AF65-F5344CB8AC3E}">
        <p14:creationId xmlns:p14="http://schemas.microsoft.com/office/powerpoint/2010/main" val="161036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3664981" y="1030808"/>
            <a:ext cx="5663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Key Information</a:t>
            </a:r>
          </a:p>
        </p:txBody>
      </p:sp>
      <p:pic>
        <p:nvPicPr>
          <p:cNvPr id="6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266046"/>
              </p:ext>
            </p:extLst>
          </p:nvPr>
        </p:nvGraphicFramePr>
        <p:xfrm>
          <a:off x="1110340" y="2259217"/>
          <a:ext cx="10487610" cy="226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290">
                  <a:extLst>
                    <a:ext uri="{9D8B030D-6E8A-4147-A177-3AD203B41FA5}">
                      <a16:colId xmlns:a16="http://schemas.microsoft.com/office/drawing/2014/main" val="314722260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3055031047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339482698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2467854795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411736301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620498293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3806928250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146342331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787439706"/>
                    </a:ext>
                  </a:extLst>
                </a:gridCol>
              </a:tblGrid>
              <a:tr h="80122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Registration 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</a:t>
                      </a:r>
                      <a:r>
                        <a:rPr lang="en-GB" baseline="0" dirty="0" smtClean="0"/>
                        <a:t> 1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2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Break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3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Lunch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4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Lesson 5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End of the day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921741"/>
                  </a:ext>
                </a:extLst>
              </a:tr>
              <a:tr h="80122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8:40am</a:t>
                      </a:r>
                    </a:p>
                    <a:p>
                      <a:pPr algn="ctr"/>
                      <a:r>
                        <a:rPr lang="en-GB" dirty="0" smtClean="0"/>
                        <a:t>Soft start</a:t>
                      </a:r>
                    </a:p>
                    <a:p>
                      <a:pPr algn="ctr"/>
                      <a:endParaRPr lang="en-GB" dirty="0" smtClean="0"/>
                    </a:p>
                    <a:p>
                      <a:pPr algn="ctr"/>
                      <a:r>
                        <a:rPr lang="en-GB" dirty="0" smtClean="0"/>
                        <a:t>Morning activity 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Guided Reading/Spellings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English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10:30-10:45am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Maths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12-1pm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Science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Story/end</a:t>
                      </a:r>
                      <a:r>
                        <a:rPr lang="en-GB" baseline="0" dirty="0" smtClean="0"/>
                        <a:t> of day prayer </a:t>
                      </a:r>
                    </a:p>
                    <a:p>
                      <a:pPr algn="ctr"/>
                      <a:r>
                        <a:rPr lang="en-GB" baseline="0" dirty="0" smtClean="0"/>
                        <a:t>3:15pm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72108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606975"/>
              </p:ext>
            </p:extLst>
          </p:nvPr>
        </p:nvGraphicFramePr>
        <p:xfrm>
          <a:off x="3506160" y="4560260"/>
          <a:ext cx="5418666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7324936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4708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PE Days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Forest School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357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Monday</a:t>
                      </a:r>
                      <a:r>
                        <a:rPr lang="en-GB" baseline="0" dirty="0" smtClean="0"/>
                        <a:t> </a:t>
                      </a:r>
                    </a:p>
                    <a:p>
                      <a:r>
                        <a:rPr lang="en-GB" baseline="0" dirty="0" smtClean="0"/>
                        <a:t>Wednesday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Mondays:</a:t>
                      </a:r>
                    </a:p>
                    <a:p>
                      <a:r>
                        <a:rPr lang="en-GB" dirty="0" smtClean="0"/>
                        <a:t>14</a:t>
                      </a:r>
                      <a:r>
                        <a:rPr lang="en-GB" baseline="30000" dirty="0" smtClean="0"/>
                        <a:t>th</a:t>
                      </a:r>
                      <a:r>
                        <a:rPr lang="en-GB" baseline="0" dirty="0" smtClean="0"/>
                        <a:t> Sept</a:t>
                      </a:r>
                    </a:p>
                    <a:p>
                      <a:r>
                        <a:rPr lang="en-GB" baseline="0" dirty="0" smtClean="0"/>
                        <a:t>25</a:t>
                      </a:r>
                      <a:r>
                        <a:rPr lang="en-GB" baseline="30000" dirty="0" smtClean="0"/>
                        <a:t>th</a:t>
                      </a:r>
                      <a:r>
                        <a:rPr lang="en-GB" baseline="0" dirty="0" smtClean="0"/>
                        <a:t> Jan</a:t>
                      </a:r>
                    </a:p>
                    <a:p>
                      <a:r>
                        <a:rPr lang="en-GB" baseline="0" dirty="0" smtClean="0"/>
                        <a:t>15</a:t>
                      </a:r>
                      <a:r>
                        <a:rPr lang="en-GB" baseline="30000" dirty="0" smtClean="0"/>
                        <a:t>th</a:t>
                      </a:r>
                      <a:r>
                        <a:rPr lang="en-GB" baseline="0" dirty="0" smtClean="0"/>
                        <a:t> March</a:t>
                      </a:r>
                    </a:p>
                    <a:p>
                      <a:r>
                        <a:rPr lang="en-GB" baseline="0" dirty="0" smtClean="0"/>
                        <a:t>17</a:t>
                      </a:r>
                      <a:r>
                        <a:rPr lang="en-GB" baseline="30000" dirty="0" smtClean="0"/>
                        <a:t>th</a:t>
                      </a:r>
                      <a:r>
                        <a:rPr lang="en-GB" baseline="0" dirty="0" smtClean="0"/>
                        <a:t> May</a:t>
                      </a:r>
                    </a:p>
                    <a:p>
                      <a:r>
                        <a:rPr lang="en-GB" baseline="0" dirty="0" smtClean="0"/>
                        <a:t>14</a:t>
                      </a:r>
                      <a:r>
                        <a:rPr lang="en-GB" baseline="30000" dirty="0" smtClean="0"/>
                        <a:t>th</a:t>
                      </a:r>
                      <a:r>
                        <a:rPr lang="en-GB" baseline="0" dirty="0" smtClean="0"/>
                        <a:t> June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066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04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17473"/>
              </p:ext>
            </p:extLst>
          </p:nvPr>
        </p:nvGraphicFramePr>
        <p:xfrm>
          <a:off x="1096334" y="1261923"/>
          <a:ext cx="10301768" cy="3065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731">
                  <a:extLst>
                    <a:ext uri="{9D8B030D-6E8A-4147-A177-3AD203B41FA5}">
                      <a16:colId xmlns:a16="http://schemas.microsoft.com/office/drawing/2014/main" val="1138999808"/>
                    </a:ext>
                  </a:extLst>
                </a:gridCol>
                <a:gridCol w="7262037">
                  <a:extLst>
                    <a:ext uri="{9D8B030D-6E8A-4147-A177-3AD203B41FA5}">
                      <a16:colId xmlns:a16="http://schemas.microsoft.com/office/drawing/2014/main" val="1062271879"/>
                    </a:ext>
                  </a:extLst>
                </a:gridCol>
              </a:tblGrid>
              <a:tr h="38319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Subject area 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Autumn 1 Topic 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917911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English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The</a:t>
                      </a:r>
                      <a:r>
                        <a:rPr lang="en-GB" baseline="0" dirty="0" smtClean="0"/>
                        <a:t> Owl Who Was Afraid of the Dark          Narrative writing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58639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Maths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Place value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51240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Creation and covenant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2515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Science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Animals</a:t>
                      </a:r>
                      <a:r>
                        <a:rPr lang="en-GB" baseline="0" dirty="0" smtClean="0"/>
                        <a:t> including humans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175659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History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How</a:t>
                      </a:r>
                      <a:r>
                        <a:rPr lang="en-GB" baseline="0" dirty="0" smtClean="0"/>
                        <a:t> was school different in the past?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842330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Ball skills and fundamentals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60272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Computing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Computing systems and networks- IT around us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77097"/>
                  </a:ext>
                </a:extLst>
              </a:tr>
            </a:tbl>
          </a:graphicData>
        </a:graphic>
      </p:graphicFrame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948" y="4890977"/>
            <a:ext cx="4577676" cy="184490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6166884" y="6602819"/>
            <a:ext cx="74427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0" y="4936267"/>
            <a:ext cx="23391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XCCW Joined 1a" panose="03050602040000000000" pitchFamily="66" charset="0"/>
              </a:rPr>
              <a:t>Please check our subject curriculum maps for termly topics</a:t>
            </a:r>
          </a:p>
          <a:p>
            <a:r>
              <a:rPr lang="en-GB" dirty="0" smtClean="0">
                <a:solidFill>
                  <a:schemeClr val="bg1"/>
                </a:solidFill>
                <a:latin typeface="XCCW Joined 1a" panose="03050602040000000000" pitchFamily="66" charset="0"/>
              </a:rPr>
              <a:t>E.g.</a:t>
            </a:r>
            <a:endParaRPr lang="en-GB" dirty="0">
              <a:solidFill>
                <a:schemeClr val="bg1"/>
              </a:solidFill>
              <a:latin typeface="XCCW Joined 1a" panose="03050602040000000000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5741581" y="313676"/>
            <a:ext cx="4140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Curriculum 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37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4345169" y="1165127"/>
            <a:ext cx="35990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Homework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3974" y="5101992"/>
            <a:ext cx="38392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XCCW Joined 1a" panose="03050602040000000000" pitchFamily="66" charset="0"/>
              </a:rPr>
              <a:t>Please refer to the school website ‘Learning Resources’ page for examples of websites for further homework support </a:t>
            </a:r>
            <a:endParaRPr lang="en-GB" dirty="0">
              <a:solidFill>
                <a:schemeClr val="bg1"/>
              </a:solidFill>
              <a:latin typeface="XCCW Joined 1a" panose="03050602040000000000" pitchFamily="66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166884" y="6602819"/>
            <a:ext cx="74427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0" name="Google Shape;115;g13ec20bd506_0_206">
            <a:extLst>
              <a:ext uri="{FF2B5EF4-FFF2-40B4-BE49-F238E27FC236}">
                <a16:creationId xmlns:a16="http://schemas.microsoft.com/office/drawing/2014/main" id="{74A0BC7A-8CB2-A002-CD35-2C627580A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7884260"/>
              </p:ext>
            </p:extLst>
          </p:nvPr>
        </p:nvGraphicFramePr>
        <p:xfrm>
          <a:off x="1747861" y="1977419"/>
          <a:ext cx="9098212" cy="25907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4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 smtClean="0">
                          <a:solidFill>
                            <a:schemeClr val="bg1"/>
                          </a:solidFill>
                        </a:rPr>
                        <a:t>Reading</a:t>
                      </a:r>
                      <a:r>
                        <a:rPr lang="en-GB" sz="1800" b="1" u="sng" strike="noStrike" cap="none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 err="1" smtClean="0">
                          <a:solidFill>
                            <a:schemeClr val="bg1"/>
                          </a:solidFill>
                        </a:rPr>
                        <a:t>Timestables</a:t>
                      </a:r>
                      <a:r>
                        <a:rPr lang="en-GB" sz="1800" b="1" u="sng" strike="noStrike" cap="none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800" b="1" u="sng" strike="noStrike" cap="none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369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All children must read for 10-15</a:t>
                      </a:r>
                      <a:r>
                        <a:rPr lang="en-GB" sz="1600" b="1" baseline="0" dirty="0" smtClean="0">
                          <a:solidFill>
                            <a:schemeClr val="bg1"/>
                          </a:solidFill>
                        </a:rPr>
                        <a:t> minutes  </a:t>
                      </a:r>
                      <a:r>
                        <a:rPr lang="en-GB" sz="1600" b="1" u="sng" baseline="0" dirty="0" smtClean="0">
                          <a:solidFill>
                            <a:schemeClr val="bg1"/>
                          </a:solidFill>
                        </a:rPr>
                        <a:t>5 days a week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baseline="0" dirty="0" smtClean="0">
                          <a:solidFill>
                            <a:schemeClr val="bg1"/>
                          </a:solidFill>
                        </a:rPr>
                        <a:t>Reading records need to be signed </a:t>
                      </a:r>
                      <a:r>
                        <a:rPr lang="en-GB" sz="1600" b="1" u="sng" baseline="0" dirty="0" smtClean="0">
                          <a:solidFill>
                            <a:schemeClr val="bg1"/>
                          </a:solidFill>
                        </a:rPr>
                        <a:t>at least once </a:t>
                      </a:r>
                      <a:r>
                        <a:rPr lang="en-GB" sz="1600" b="1" baseline="0" dirty="0" smtClean="0">
                          <a:solidFill>
                            <a:schemeClr val="bg1"/>
                          </a:solidFill>
                        </a:rPr>
                        <a:t>per week by a parent/guardian and handed in to the class teacher every week on Thursday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baseline="0" dirty="0" smtClean="0">
                          <a:solidFill>
                            <a:schemeClr val="bg1"/>
                          </a:solidFill>
                        </a:rPr>
                        <a:t>Reading record and books must be in </a:t>
                      </a:r>
                      <a:r>
                        <a:rPr lang="en-GB" sz="1600" b="1" u="sng" baseline="0" dirty="0" smtClean="0">
                          <a:solidFill>
                            <a:schemeClr val="bg1"/>
                          </a:solidFill>
                        </a:rPr>
                        <a:t>everyday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u="none" strike="noStrike" cap="none" dirty="0" smtClean="0">
                          <a:solidFill>
                            <a:schemeClr val="bg1"/>
                          </a:solidFill>
                        </a:rPr>
                        <a:t>All</a:t>
                      </a:r>
                      <a:r>
                        <a:rPr lang="en-GB" sz="1600" b="1" u="none" strike="noStrike" cap="none" baseline="0" dirty="0" smtClean="0">
                          <a:solidFill>
                            <a:schemeClr val="bg1"/>
                          </a:solidFill>
                        </a:rPr>
                        <a:t> children must practice their timetables using TTRS for 5-10 minutes </a:t>
                      </a:r>
                      <a:r>
                        <a:rPr lang="en-GB" sz="1600" b="1" u="sng" strike="noStrike" cap="none" baseline="0" dirty="0" smtClean="0">
                          <a:solidFill>
                            <a:schemeClr val="bg1"/>
                          </a:solidFill>
                        </a:rPr>
                        <a:t>5 days a week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sz="1600" b="1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1" y="4811801"/>
            <a:ext cx="2857691" cy="1940407"/>
          </a:xfrm>
          <a:prstGeom prst="rect">
            <a:avLst/>
          </a:prstGeom>
        </p:spPr>
      </p:pic>
      <p:pic>
        <p:nvPicPr>
          <p:cNvPr id="9" name="Picture 8" descr="The Digital Teacher: International Children's Book Day 2015 at School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80" y="61462"/>
            <a:ext cx="1963330" cy="187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2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300261" y="1196164"/>
            <a:ext cx="28103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Reading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0335" y="2498650"/>
            <a:ext cx="75324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</a:rPr>
              <a:t>1 independent and 2 shared books every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</a:rPr>
              <a:t>Change books on a Thursday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</a:rPr>
              <a:t>Please remember to write in reading records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2" name="Picture 1" descr="The Digital Teacher: International Children's Book Day 2015 at Schoo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43" y="3543139"/>
            <a:ext cx="2974521" cy="28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1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300261" y="1196164"/>
            <a:ext cx="30861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Spellings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0335" y="2498650"/>
            <a:ext cx="75324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</a:rPr>
              <a:t>Just before half term- Bridge to Spelling units followed by spelling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</a:rPr>
              <a:t>Children will receive weekly spellings- Thursday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chemeClr val="bg1"/>
                </a:solidFill>
              </a:rPr>
              <a:t>Spelling quiz weekly- Thursday 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2" name="Picture 1" descr="The Digital Teacher: International Children's Book Day 2015 at Schoo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43" y="3543139"/>
            <a:ext cx="2974521" cy="28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6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300261" y="1196164"/>
            <a:ext cx="87190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Enrichment opportunities 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Enrichment - Whetley Academ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260" y="4295554"/>
            <a:ext cx="3169599" cy="22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50335" y="2498650"/>
            <a:ext cx="68367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chemeClr val="bg1"/>
                </a:solidFill>
              </a:rPr>
              <a:t>Christmas panto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chemeClr val="bg1"/>
                </a:solidFill>
              </a:rPr>
              <a:t> </a:t>
            </a:r>
            <a:r>
              <a:rPr lang="en-GB" sz="4400" dirty="0" smtClean="0">
                <a:solidFill>
                  <a:schemeClr val="bg1"/>
                </a:solidFill>
              </a:rPr>
              <a:t>School events- drama workshops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chemeClr val="bg1"/>
                </a:solidFill>
              </a:rPr>
              <a:t>PE trips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>
                <a:solidFill>
                  <a:schemeClr val="bg1"/>
                </a:solidFill>
              </a:rPr>
              <a:t>Trips linked to topics</a:t>
            </a:r>
            <a:endParaRPr lang="en-GB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71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4345169" y="1165127"/>
            <a:ext cx="27815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Uniform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68" y="2793891"/>
            <a:ext cx="6046108" cy="13832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58189" y="4994017"/>
            <a:ext cx="6166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Please refer to the school website for more information on school uniform.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61" y="2255156"/>
            <a:ext cx="4980728" cy="384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9A5598-4D53-784E-90DB-188FD0C118C4}"/>
              </a:ext>
            </a:extLst>
          </p:cNvPr>
          <p:cNvSpPr/>
          <p:nvPr/>
        </p:nvSpPr>
        <p:spPr>
          <a:xfrm>
            <a:off x="860425" y="2389131"/>
            <a:ext cx="97268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dirty="0">
                <a:solidFill>
                  <a:srgbClr val="C00000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‘Learning to love, live and celebrate as we grow in the knowledge and love of Christ.’</a:t>
            </a:r>
          </a:p>
          <a:p>
            <a:pPr fontAlgn="base"/>
            <a:endParaRPr lang="en-GB" sz="16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n-GB" sz="16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9D63F939-566A-2742-8B12-13A2A2179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587229" y="141781"/>
            <a:ext cx="1462991" cy="2268415"/>
          </a:xfrm>
          <a:prstGeom prst="rect">
            <a:avLst/>
          </a:prstGeom>
        </p:spPr>
      </p:pic>
      <p:pic>
        <p:nvPicPr>
          <p:cNvPr id="7" name="Picture 2" descr="St Thomas More RC VA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718645" y="1271423"/>
            <a:ext cx="102258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School mission and values 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8645" y="6098419"/>
            <a:ext cx="11331575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Prayers to reinforce at home: </a:t>
            </a:r>
          </a:p>
          <a:p>
            <a:r>
              <a:rPr lang="en-US" dirty="0">
                <a:solidFill>
                  <a:schemeClr val="bg1"/>
                </a:solidFill>
              </a:rPr>
              <a:t>Our Father, Hail Mary, Glory Be, responses and key prayers used in Mass (Gloria, Creed etc.)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64" y="3170506"/>
            <a:ext cx="6294665" cy="2697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6923" y="2774700"/>
            <a:ext cx="2949196" cy="32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9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006016" y="1213879"/>
            <a:ext cx="85074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smtClean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Year group class pages </a:t>
            </a:r>
            <a:endParaRPr lang="en-US" sz="4400" b="1" u="sng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92" y="2037211"/>
            <a:ext cx="10896127" cy="439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3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428511" y="4413212"/>
            <a:ext cx="11892743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Upcoming Important Dates:</a:t>
            </a:r>
          </a:p>
          <a:p>
            <a:endParaRPr lang="en-US" sz="3200" b="1" u="sng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Parent Consultation evenings – </a:t>
            </a:r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Wednesday 14</a:t>
            </a:r>
            <a:r>
              <a:rPr lang="en-US" sz="2800" baseline="30000" dirty="0" smtClean="0">
                <a:solidFill>
                  <a:schemeClr val="bg1"/>
                </a:solidFill>
                <a:cs typeface="Arial" panose="020B0604020202020204" pitchFamily="34" charset="0"/>
              </a:rPr>
              <a:t>th</a:t>
            </a:r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and Thursday 15</a:t>
            </a:r>
            <a:r>
              <a:rPr lang="en-US" sz="2800" baseline="30000" dirty="0" smtClean="0">
                <a:solidFill>
                  <a:schemeClr val="bg1"/>
                </a:solidFill>
                <a:cs typeface="Arial" panose="020B0604020202020204" pitchFamily="34" charset="0"/>
              </a:rPr>
              <a:t>th</a:t>
            </a:r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October</a:t>
            </a:r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Learning Showcase – </a:t>
            </a:r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Tuesday 20</a:t>
            </a:r>
            <a:r>
              <a:rPr lang="en-US" sz="2800" baseline="30000" dirty="0" smtClean="0">
                <a:solidFill>
                  <a:schemeClr val="bg1"/>
                </a:solidFill>
                <a:cs typeface="Arial" panose="020B0604020202020204" pitchFamily="34" charset="0"/>
              </a:rPr>
              <a:t>th</a:t>
            </a:r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October </a:t>
            </a: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from </a:t>
            </a:r>
            <a:r>
              <a:rPr 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3.30pm</a:t>
            </a:r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985282" y="1060392"/>
            <a:ext cx="110404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How to get in contact:</a:t>
            </a:r>
            <a:endParaRPr lang="en-US" sz="28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endParaRPr lang="en-US" sz="2800" dirty="0"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cs typeface="Arial" panose="020B0604020202020204" pitchFamily="34" charset="0"/>
              </a:rPr>
              <a:t>Email</a:t>
            </a: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 – </a:t>
            </a: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  <a:hlinkClick r:id="rId4"/>
              </a:rPr>
              <a:t>admin@stmore.herts.sch.uk</a:t>
            </a:r>
            <a:endParaRPr lang="en-US" sz="2800" dirty="0">
              <a:solidFill>
                <a:schemeClr val="bg1"/>
              </a:solidFill>
              <a:cs typeface="Arial" panose="020B0604020202020204" pitchFamily="34" charset="0"/>
              <a:sym typeface="Wingdings" pitchFamily="2" charset="2"/>
            </a:endParaRPr>
          </a:p>
          <a:p>
            <a:endParaRPr lang="en-US" sz="2800" dirty="0">
              <a:solidFill>
                <a:schemeClr val="bg1"/>
              </a:solidFill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800" b="1" dirty="0" err="1">
                <a:solidFill>
                  <a:schemeClr val="bg1"/>
                </a:solidFill>
                <a:cs typeface="Arial" panose="020B0604020202020204" pitchFamily="34" charset="0"/>
                <a:sym typeface="Wingdings" pitchFamily="2" charset="2"/>
              </a:rPr>
              <a:t>Marvellous</a:t>
            </a:r>
            <a:r>
              <a:rPr lang="en-US" sz="2800" b="1" dirty="0">
                <a:solidFill>
                  <a:schemeClr val="bg1"/>
                </a:solidFill>
                <a:cs typeface="Arial" panose="020B0604020202020204" pitchFamily="34" charset="0"/>
                <a:sym typeface="Wingdings" pitchFamily="2" charset="2"/>
              </a:rPr>
              <a:t> Me </a:t>
            </a: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  <a:sym typeface="Wingdings" pitchFamily="2" charset="2"/>
              </a:rPr>
              <a:t>– General information, badges and achievements etc.</a:t>
            </a:r>
          </a:p>
          <a:p>
            <a:endParaRPr lang="en-US" sz="2800" dirty="0">
              <a:solidFill>
                <a:schemeClr val="bg1"/>
              </a:solidFill>
              <a:cs typeface="Arial" panose="020B0604020202020204" pitchFamily="34" charset="0"/>
              <a:sym typeface="Wingdings" pitchFamily="2" charset="2"/>
            </a:endParaRPr>
          </a:p>
          <a:p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62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2563596" y="1581289"/>
            <a:ext cx="68662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Questions?</a:t>
            </a:r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Feel free to ask now or speak to me afterwards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A244A6D-6EC2-4E4D-A0C8-4E7593B8E24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A0000">
                <a:tint val="45000"/>
                <a:satMod val="400000"/>
              </a:srgbClr>
            </a:duotone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44947" y="5129515"/>
            <a:ext cx="2634283" cy="1382999"/>
          </a:xfrm>
          <a:prstGeom prst="rect">
            <a:avLst/>
          </a:prstGeom>
        </p:spPr>
      </p:pic>
      <p:pic>
        <p:nvPicPr>
          <p:cNvPr id="6" name="Picture 2" descr="St Thomas More RC VA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89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4064</TotalTime>
  <Words>783</Words>
  <Application>Microsoft Office PowerPoint</Application>
  <PresentationFormat>Widescreen</PresentationFormat>
  <Paragraphs>147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Franklin Gothic Book</vt:lpstr>
      <vt:lpstr>Wingdings</vt:lpstr>
      <vt:lpstr>XCCW Joined 1a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 Lally</dc:creator>
  <cp:lastModifiedBy>Rebecca Johnson</cp:lastModifiedBy>
  <cp:revision>52</cp:revision>
  <cp:lastPrinted>2021-09-15T15:39:33Z</cp:lastPrinted>
  <dcterms:created xsi:type="dcterms:W3CDTF">2021-09-12T15:38:16Z</dcterms:created>
  <dcterms:modified xsi:type="dcterms:W3CDTF">2026-09-09T06:53:53Z</dcterms:modified>
</cp:coreProperties>
</file>