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14"/>
  </p:notesMasterIdLst>
  <p:handoutMasterIdLst>
    <p:handoutMasterId r:id="rId15"/>
  </p:handoutMasterIdLst>
  <p:sldIdLst>
    <p:sldId id="256" r:id="rId2"/>
    <p:sldId id="274" r:id="rId3"/>
    <p:sldId id="275" r:id="rId4"/>
    <p:sldId id="264" r:id="rId5"/>
    <p:sldId id="280" r:id="rId6"/>
    <p:sldId id="276" r:id="rId7"/>
    <p:sldId id="277" r:id="rId8"/>
    <p:sldId id="278" r:id="rId9"/>
    <p:sldId id="263" r:id="rId10"/>
    <p:sldId id="271" r:id="rId11"/>
    <p:sldId id="273" r:id="rId12"/>
    <p:sldId id="266" r:id="rId13"/>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9F8F"/>
    <a:srgbClr val="EC7C66"/>
    <a:srgbClr val="EEACAF"/>
    <a:srgbClr val="FA0000"/>
    <a:srgbClr val="E85C40"/>
    <a:srgbClr val="F9D6D3"/>
    <a:srgbClr val="C1272D"/>
    <a:srgbClr val="FF7C80"/>
    <a:srgbClr val="FF9999"/>
    <a:srgbClr val="0091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52"/>
    <p:restoredTop sz="87935" autoAdjust="0"/>
  </p:normalViewPr>
  <p:slideViewPr>
    <p:cSldViewPr snapToGrid="0" snapToObjects="1">
      <p:cViewPr varScale="1">
        <p:scale>
          <a:sx n="76" d="100"/>
          <a:sy n="76" d="100"/>
        </p:scale>
        <p:origin x="835"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60" cy="498056"/>
          </a:xfrm>
          <a:prstGeom prst="rect">
            <a:avLst/>
          </a:prstGeom>
        </p:spPr>
        <p:txBody>
          <a:bodyPr vert="horz" lIns="91457" tIns="45730" rIns="91457" bIns="45730" rtlCol="0"/>
          <a:lstStyle>
            <a:lvl1pPr algn="l">
              <a:defRPr sz="1200"/>
            </a:lvl1pPr>
          </a:lstStyle>
          <a:p>
            <a:endParaRPr lang="en-GB"/>
          </a:p>
        </p:txBody>
      </p:sp>
      <p:sp>
        <p:nvSpPr>
          <p:cNvPr id="3" name="Date Placeholder 2"/>
          <p:cNvSpPr>
            <a:spLocks noGrp="1"/>
          </p:cNvSpPr>
          <p:nvPr>
            <p:ph type="dt" sz="quarter" idx="1"/>
          </p:nvPr>
        </p:nvSpPr>
        <p:spPr>
          <a:xfrm>
            <a:off x="3850442" y="0"/>
            <a:ext cx="2945660" cy="498056"/>
          </a:xfrm>
          <a:prstGeom prst="rect">
            <a:avLst/>
          </a:prstGeom>
        </p:spPr>
        <p:txBody>
          <a:bodyPr vert="horz" lIns="91457" tIns="45730" rIns="91457" bIns="45730" rtlCol="0"/>
          <a:lstStyle>
            <a:lvl1pPr algn="r">
              <a:defRPr sz="1200"/>
            </a:lvl1pPr>
          </a:lstStyle>
          <a:p>
            <a:fld id="{95B1B6CC-3E28-468B-9F5D-EBB0DC03D792}" type="datetimeFigureOut">
              <a:rPr lang="en-GB" smtClean="0"/>
              <a:t>12/09/2026</a:t>
            </a:fld>
            <a:endParaRPr lang="en-GB"/>
          </a:p>
        </p:txBody>
      </p:sp>
      <p:sp>
        <p:nvSpPr>
          <p:cNvPr id="4" name="Footer Placeholder 3"/>
          <p:cNvSpPr>
            <a:spLocks noGrp="1"/>
          </p:cNvSpPr>
          <p:nvPr>
            <p:ph type="ftr" sz="quarter" idx="2"/>
          </p:nvPr>
        </p:nvSpPr>
        <p:spPr>
          <a:xfrm>
            <a:off x="0" y="9428586"/>
            <a:ext cx="2945660" cy="498055"/>
          </a:xfrm>
          <a:prstGeom prst="rect">
            <a:avLst/>
          </a:prstGeom>
        </p:spPr>
        <p:txBody>
          <a:bodyPr vert="horz" lIns="91457" tIns="45730" rIns="91457" bIns="45730" rtlCol="0" anchor="b"/>
          <a:lstStyle>
            <a:lvl1pPr algn="l">
              <a:defRPr sz="1200"/>
            </a:lvl1pPr>
          </a:lstStyle>
          <a:p>
            <a:endParaRPr lang="en-GB"/>
          </a:p>
        </p:txBody>
      </p:sp>
      <p:sp>
        <p:nvSpPr>
          <p:cNvPr id="5" name="Slide Number Placeholder 4"/>
          <p:cNvSpPr>
            <a:spLocks noGrp="1"/>
          </p:cNvSpPr>
          <p:nvPr>
            <p:ph type="sldNum" sz="quarter" idx="3"/>
          </p:nvPr>
        </p:nvSpPr>
        <p:spPr>
          <a:xfrm>
            <a:off x="3850442" y="9428586"/>
            <a:ext cx="2945660" cy="498055"/>
          </a:xfrm>
          <a:prstGeom prst="rect">
            <a:avLst/>
          </a:prstGeom>
        </p:spPr>
        <p:txBody>
          <a:bodyPr vert="horz" lIns="91457" tIns="45730" rIns="91457" bIns="45730" rtlCol="0" anchor="b"/>
          <a:lstStyle>
            <a:lvl1pPr algn="r">
              <a:defRPr sz="1200"/>
            </a:lvl1pPr>
          </a:lstStyle>
          <a:p>
            <a:fld id="{B74E5153-363C-4B2C-BD6B-5510C00D384F}" type="slidenum">
              <a:rPr lang="en-GB" smtClean="0"/>
              <a:t>‹#›</a:t>
            </a:fld>
            <a:endParaRPr lang="en-GB"/>
          </a:p>
        </p:txBody>
      </p:sp>
    </p:spTree>
    <p:extLst>
      <p:ext uri="{BB962C8B-B14F-4D97-AF65-F5344CB8AC3E}">
        <p14:creationId xmlns:p14="http://schemas.microsoft.com/office/powerpoint/2010/main" val="196333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60" cy="498056"/>
          </a:xfrm>
          <a:prstGeom prst="rect">
            <a:avLst/>
          </a:prstGeom>
        </p:spPr>
        <p:txBody>
          <a:bodyPr vert="horz" lIns="91457" tIns="45730" rIns="91457" bIns="45730" rtlCol="0"/>
          <a:lstStyle>
            <a:lvl1pPr algn="l">
              <a:defRPr sz="1200"/>
            </a:lvl1pPr>
          </a:lstStyle>
          <a:p>
            <a:endParaRPr lang="en-GB"/>
          </a:p>
        </p:txBody>
      </p:sp>
      <p:sp>
        <p:nvSpPr>
          <p:cNvPr id="3" name="Date Placeholder 2"/>
          <p:cNvSpPr>
            <a:spLocks noGrp="1"/>
          </p:cNvSpPr>
          <p:nvPr>
            <p:ph type="dt" idx="1"/>
          </p:nvPr>
        </p:nvSpPr>
        <p:spPr>
          <a:xfrm>
            <a:off x="3850442" y="0"/>
            <a:ext cx="2945660" cy="498056"/>
          </a:xfrm>
          <a:prstGeom prst="rect">
            <a:avLst/>
          </a:prstGeom>
        </p:spPr>
        <p:txBody>
          <a:bodyPr vert="horz" lIns="91457" tIns="45730" rIns="91457" bIns="45730" rtlCol="0"/>
          <a:lstStyle>
            <a:lvl1pPr algn="r">
              <a:defRPr sz="1200"/>
            </a:lvl1pPr>
          </a:lstStyle>
          <a:p>
            <a:fld id="{F7A19087-3D6C-4DAB-B05F-405DD6336984}" type="datetimeFigureOut">
              <a:rPr lang="en-GB" smtClean="0"/>
              <a:t>12/09/2026</a:t>
            </a:fld>
            <a:endParaRPr lang="en-GB"/>
          </a:p>
        </p:txBody>
      </p:sp>
      <p:sp>
        <p:nvSpPr>
          <p:cNvPr id="4" name="Slide Image Placeholder 3"/>
          <p:cNvSpPr>
            <a:spLocks noGrp="1" noRot="1" noChangeAspect="1"/>
          </p:cNvSpPr>
          <p:nvPr>
            <p:ph type="sldImg" idx="2"/>
          </p:nvPr>
        </p:nvSpPr>
        <p:spPr>
          <a:xfrm>
            <a:off x="420688" y="1239838"/>
            <a:ext cx="5956300" cy="3351212"/>
          </a:xfrm>
          <a:prstGeom prst="rect">
            <a:avLst/>
          </a:prstGeom>
          <a:noFill/>
          <a:ln w="12700">
            <a:solidFill>
              <a:prstClr val="black"/>
            </a:solidFill>
          </a:ln>
        </p:spPr>
        <p:txBody>
          <a:bodyPr vert="horz" lIns="91457" tIns="45730" rIns="91457" bIns="45730" rtlCol="0" anchor="ctr"/>
          <a:lstStyle/>
          <a:p>
            <a:endParaRPr lang="en-GB"/>
          </a:p>
        </p:txBody>
      </p:sp>
      <p:sp>
        <p:nvSpPr>
          <p:cNvPr id="5" name="Notes Placeholder 4"/>
          <p:cNvSpPr>
            <a:spLocks noGrp="1"/>
          </p:cNvSpPr>
          <p:nvPr>
            <p:ph type="body" sz="quarter" idx="3"/>
          </p:nvPr>
        </p:nvSpPr>
        <p:spPr>
          <a:xfrm>
            <a:off x="679768" y="4777195"/>
            <a:ext cx="5438140" cy="3908613"/>
          </a:xfrm>
          <a:prstGeom prst="rect">
            <a:avLst/>
          </a:prstGeom>
        </p:spPr>
        <p:txBody>
          <a:bodyPr vert="horz" lIns="91457" tIns="45730" rIns="91457" bIns="4573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6"/>
            <a:ext cx="2945660" cy="498055"/>
          </a:xfrm>
          <a:prstGeom prst="rect">
            <a:avLst/>
          </a:prstGeom>
        </p:spPr>
        <p:txBody>
          <a:bodyPr vert="horz" lIns="91457" tIns="45730" rIns="91457" bIns="45730" rtlCol="0" anchor="b"/>
          <a:lstStyle>
            <a:lvl1pPr algn="l">
              <a:defRPr sz="1200"/>
            </a:lvl1pPr>
          </a:lstStyle>
          <a:p>
            <a:endParaRPr lang="en-GB"/>
          </a:p>
        </p:txBody>
      </p:sp>
      <p:sp>
        <p:nvSpPr>
          <p:cNvPr id="7" name="Slide Number Placeholder 6"/>
          <p:cNvSpPr>
            <a:spLocks noGrp="1"/>
          </p:cNvSpPr>
          <p:nvPr>
            <p:ph type="sldNum" sz="quarter" idx="5"/>
          </p:nvPr>
        </p:nvSpPr>
        <p:spPr>
          <a:xfrm>
            <a:off x="3850442" y="9428586"/>
            <a:ext cx="2945660" cy="498055"/>
          </a:xfrm>
          <a:prstGeom prst="rect">
            <a:avLst/>
          </a:prstGeom>
        </p:spPr>
        <p:txBody>
          <a:bodyPr vert="horz" lIns="91457" tIns="45730" rIns="91457" bIns="45730" rtlCol="0" anchor="b"/>
          <a:lstStyle>
            <a:lvl1pPr algn="r">
              <a:defRPr sz="1200"/>
            </a:lvl1pPr>
          </a:lstStyle>
          <a:p>
            <a:fld id="{D68832FE-F85D-4E5E-9B93-EBE4DEFD3355}" type="slidenum">
              <a:rPr lang="en-GB" smtClean="0"/>
              <a:t>‹#›</a:t>
            </a:fld>
            <a:endParaRPr lang="en-GB"/>
          </a:p>
        </p:txBody>
      </p:sp>
    </p:spTree>
    <p:extLst>
      <p:ext uri="{BB962C8B-B14F-4D97-AF65-F5344CB8AC3E}">
        <p14:creationId xmlns:p14="http://schemas.microsoft.com/office/powerpoint/2010/main" val="431398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Thank-you for coming. Please make sure to tick off your child’s name</a:t>
            </a:r>
            <a:r>
              <a:rPr lang="en-GB" baseline="0" dirty="0"/>
              <a:t> and take an information pack so we know which children need information packs sent home tomorrow. </a:t>
            </a:r>
            <a:r>
              <a:rPr lang="en-GB" baseline="0" dirty="0" smtClean="0"/>
              <a:t>Thank you</a:t>
            </a:r>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1</a:t>
            </a:fld>
            <a:endParaRPr lang="en-GB"/>
          </a:p>
        </p:txBody>
      </p:sp>
    </p:spTree>
    <p:extLst>
      <p:ext uri="{BB962C8B-B14F-4D97-AF65-F5344CB8AC3E}">
        <p14:creationId xmlns:p14="http://schemas.microsoft.com/office/powerpoint/2010/main" val="2816131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372CF-1D43-B70B-18B8-2D500CCFAE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B0E410-EC41-3470-FF31-E707ACD4A8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A83B19-4F51-CB67-52BB-E57B39DC2018}"/>
              </a:ext>
            </a:extLst>
          </p:cNvPr>
          <p:cNvSpPr>
            <a:spLocks noGrp="1"/>
          </p:cNvSpPr>
          <p:nvPr>
            <p:ph type="body" idx="1"/>
          </p:nvPr>
        </p:nvSpPr>
        <p:spPr/>
        <p:txBody>
          <a:bodyPr/>
          <a:lstStyle/>
          <a:p>
            <a:r>
              <a:rPr lang="en-GB" dirty="0"/>
              <a:t>Here is some key year 1 information. The</a:t>
            </a:r>
            <a:r>
              <a:rPr lang="en-GB" baseline="0" dirty="0"/>
              <a:t> year ____ staff consist of me, ________ as the full time class teacher. ____________ and _________ are our teaching assistants in the ___________.</a:t>
            </a:r>
          </a:p>
          <a:p>
            <a:endParaRPr lang="en-GB" baseline="0" dirty="0"/>
          </a:p>
        </p:txBody>
      </p:sp>
      <p:sp>
        <p:nvSpPr>
          <p:cNvPr id="4" name="Slide Number Placeholder 3">
            <a:extLst>
              <a:ext uri="{FF2B5EF4-FFF2-40B4-BE49-F238E27FC236}">
                <a16:creationId xmlns:a16="http://schemas.microsoft.com/office/drawing/2014/main" id="{6701372F-C451-9C3A-BE57-962133793EC6}"/>
              </a:ext>
            </a:extLst>
          </p:cNvPr>
          <p:cNvSpPr>
            <a:spLocks noGrp="1"/>
          </p:cNvSpPr>
          <p:nvPr>
            <p:ph type="sldNum" sz="quarter" idx="10"/>
          </p:nvPr>
        </p:nvSpPr>
        <p:spPr/>
        <p:txBody>
          <a:bodyPr/>
          <a:lstStyle/>
          <a:p>
            <a:fld id="{D68832FE-F85D-4E5E-9B93-EBE4DEFD3355}" type="slidenum">
              <a:rPr lang="en-GB" smtClean="0"/>
              <a:t>2</a:t>
            </a:fld>
            <a:endParaRPr lang="en-GB"/>
          </a:p>
        </p:txBody>
      </p:sp>
    </p:spTree>
    <p:extLst>
      <p:ext uri="{BB962C8B-B14F-4D97-AF65-F5344CB8AC3E}">
        <p14:creationId xmlns:p14="http://schemas.microsoft.com/office/powerpoint/2010/main" val="932963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This is an overview of our school times throughout the day and here is an example timetable, as you can see – school days are very busy so it is no surprise very tired children come home!  Our PE days this </a:t>
            </a:r>
            <a:r>
              <a:rPr lang="en-GB" baseline="0" dirty="0" err="1"/>
              <a:t>halfterm</a:t>
            </a:r>
            <a:r>
              <a:rPr lang="en-GB" baseline="0" dirty="0"/>
              <a:t> are _____________. </a:t>
            </a:r>
          </a:p>
          <a:p>
            <a:r>
              <a:rPr lang="en-US" baseline="0" dirty="0">
                <a:solidFill>
                  <a:srgbClr val="FF0000"/>
                </a:solidFill>
              </a:rPr>
              <a:t>Forest School </a:t>
            </a:r>
            <a:r>
              <a:rPr lang="en-US" baseline="0" dirty="0" err="1">
                <a:solidFill>
                  <a:srgbClr val="FF0000"/>
                </a:solidFill>
              </a:rPr>
              <a:t>halfterm</a:t>
            </a:r>
            <a:r>
              <a:rPr lang="en-US" baseline="0" dirty="0">
                <a:solidFill>
                  <a:srgbClr val="FF0000"/>
                </a:solidFill>
              </a:rPr>
              <a:t> _______</a:t>
            </a:r>
          </a:p>
          <a:p>
            <a:r>
              <a:rPr lang="en-US" baseline="0" dirty="0">
                <a:solidFill>
                  <a:srgbClr val="FF0000"/>
                </a:solidFill>
              </a:rPr>
              <a:t>Swimming term ____________</a:t>
            </a:r>
            <a:endParaRPr lang="en-GB" dirty="0">
              <a:solidFill>
                <a:srgbClr val="FF0000"/>
              </a:solidFill>
            </a:endParaRPr>
          </a:p>
          <a:p>
            <a:endParaRPr lang="en-GB" dirty="0">
              <a:solidFill>
                <a:srgbClr val="FF0000"/>
              </a:solidFill>
            </a:endParaRPr>
          </a:p>
        </p:txBody>
      </p:sp>
      <p:sp>
        <p:nvSpPr>
          <p:cNvPr id="4" name="Slide Number Placeholder 3"/>
          <p:cNvSpPr>
            <a:spLocks noGrp="1"/>
          </p:cNvSpPr>
          <p:nvPr>
            <p:ph type="sldNum" sz="quarter" idx="10"/>
          </p:nvPr>
        </p:nvSpPr>
        <p:spPr/>
        <p:txBody>
          <a:bodyPr/>
          <a:lstStyle/>
          <a:p>
            <a:fld id="{D68832FE-F85D-4E5E-9B93-EBE4DEFD3355}" type="slidenum">
              <a:rPr lang="en-GB" smtClean="0"/>
              <a:t>3</a:t>
            </a:fld>
            <a:endParaRPr lang="en-GB"/>
          </a:p>
        </p:txBody>
      </p:sp>
    </p:spTree>
    <p:extLst>
      <p:ext uri="{BB962C8B-B14F-4D97-AF65-F5344CB8AC3E}">
        <p14:creationId xmlns:p14="http://schemas.microsoft.com/office/powerpoint/2010/main" val="3939844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is an</a:t>
            </a:r>
            <a:r>
              <a:rPr lang="en-GB" baseline="0" dirty="0"/>
              <a:t> overview of things we will be studying in class this term Autumn 1 term. </a:t>
            </a:r>
          </a:p>
          <a:p>
            <a:endParaRPr lang="en-GB" baseline="0" dirty="0"/>
          </a:p>
          <a:p>
            <a:r>
              <a:rPr lang="en-GB" baseline="0" dirty="0"/>
              <a:t>If you want to know for the following terms, please check our subject curriculum map overviews on the school website.  </a:t>
            </a:r>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4</a:t>
            </a:fld>
            <a:endParaRPr lang="en-GB"/>
          </a:p>
        </p:txBody>
      </p:sp>
    </p:spTree>
    <p:extLst>
      <p:ext uri="{BB962C8B-B14F-4D97-AF65-F5344CB8AC3E}">
        <p14:creationId xmlns:p14="http://schemas.microsoft.com/office/powerpoint/2010/main" val="3562716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73B36-D952-CDB5-0661-89496FA74B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46F2B3-1FC6-DAF9-F2E5-AC0D8D2826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4CABCF-AF36-AFE1-C20A-4C0DEDF9634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accent6"/>
                </a:solidFill>
              </a:rPr>
              <a:t>Show parents where they can find your class page on the website with overviews and class specific info should they need to refer back to it during the year</a:t>
            </a:r>
            <a:endParaRPr lang="en-GB" dirty="0">
              <a:solidFill>
                <a:schemeClr val="accent6"/>
              </a:solidFill>
            </a:endParaRPr>
          </a:p>
          <a:p>
            <a:endParaRPr lang="en-GB" dirty="0"/>
          </a:p>
        </p:txBody>
      </p:sp>
      <p:sp>
        <p:nvSpPr>
          <p:cNvPr id="4" name="Slide Number Placeholder 3">
            <a:extLst>
              <a:ext uri="{FF2B5EF4-FFF2-40B4-BE49-F238E27FC236}">
                <a16:creationId xmlns:a16="http://schemas.microsoft.com/office/drawing/2014/main" id="{957CB8DF-588B-B9D9-D0A5-FEAC8FAC1CFD}"/>
              </a:ext>
            </a:extLst>
          </p:cNvPr>
          <p:cNvSpPr>
            <a:spLocks noGrp="1"/>
          </p:cNvSpPr>
          <p:nvPr>
            <p:ph type="sldNum" sz="quarter" idx="10"/>
          </p:nvPr>
        </p:nvSpPr>
        <p:spPr/>
        <p:txBody>
          <a:bodyPr/>
          <a:lstStyle/>
          <a:p>
            <a:fld id="{D68832FE-F85D-4E5E-9B93-EBE4DEFD3355}" type="slidenum">
              <a:rPr lang="en-GB" smtClean="0"/>
              <a:t>5</a:t>
            </a:fld>
            <a:endParaRPr lang="en-GB"/>
          </a:p>
        </p:txBody>
      </p:sp>
    </p:spTree>
    <p:extLst>
      <p:ext uri="{BB962C8B-B14F-4D97-AF65-F5344CB8AC3E}">
        <p14:creationId xmlns:p14="http://schemas.microsoft.com/office/powerpoint/2010/main" val="19772225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Enrichment</a:t>
            </a:r>
            <a:r>
              <a:rPr lang="en-GB" baseline="0" dirty="0"/>
              <a:t> in Year _____ is………………….</a:t>
            </a:r>
          </a:p>
          <a:p>
            <a:pPr marL="171450" indent="-171450">
              <a:buFont typeface="Arial" panose="020B0604020202020204" pitchFamily="34" charset="0"/>
              <a:buChar char="•"/>
            </a:pPr>
            <a:endParaRPr lang="en-GB" baseline="0" dirty="0"/>
          </a:p>
          <a:p>
            <a:pPr marL="171450" indent="-171450">
              <a:buFont typeface="Arial" panose="020B0604020202020204" pitchFamily="34" charset="0"/>
              <a:buChar char="•"/>
            </a:pPr>
            <a:r>
              <a:rPr lang="en-GB" baseline="0" dirty="0"/>
              <a:t>Trips, competitions </a:t>
            </a:r>
            <a:r>
              <a:rPr lang="en-GB" baseline="0" dirty="0" err="1"/>
              <a:t>etc..that</a:t>
            </a:r>
            <a:r>
              <a:rPr lang="en-GB" baseline="0" dirty="0"/>
              <a:t> you know ARE happening. – E.G. Y5&amp; 6 RESIDENTIAL,</a:t>
            </a:r>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6</a:t>
            </a:fld>
            <a:endParaRPr lang="en-GB"/>
          </a:p>
        </p:txBody>
      </p:sp>
    </p:spTree>
    <p:extLst>
      <p:ext uri="{BB962C8B-B14F-4D97-AF65-F5344CB8AC3E}">
        <p14:creationId xmlns:p14="http://schemas.microsoft.com/office/powerpoint/2010/main" val="3659160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Specific</a:t>
            </a:r>
            <a:r>
              <a:rPr lang="en-GB" baseline="0" dirty="0"/>
              <a:t> year group info</a:t>
            </a:r>
          </a:p>
          <a:p>
            <a:endParaRPr lang="en-GB" baseline="0" dirty="0"/>
          </a:p>
          <a:p>
            <a:r>
              <a:rPr lang="en-GB" baseline="0" dirty="0" err="1"/>
              <a:t>e.G</a:t>
            </a:r>
            <a:r>
              <a:rPr lang="en-GB"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cs typeface="Arial" panose="020B0604020202020204" pitchFamily="34" charset="0"/>
              </a:rPr>
              <a:t>The purpose of the MTC is to determine whether pupils can recall their times tables fluently, which is essential for future success in mathematics. It will help schools to identify pupils who have not yet mastered their times tables, so that additional support can be provided.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cs typeface="Arial" panose="020B0604020202020204" pitchFamily="34" charset="0"/>
              </a:rPr>
              <a:t>Please check the following website for more information.</a:t>
            </a:r>
            <a:r>
              <a:rPr lang="en-GB" sz="1200" baseline="0" dirty="0">
                <a:cs typeface="Arial" panose="020B0604020202020204" pitchFamily="34" charset="0"/>
              </a:rPr>
              <a:t> </a:t>
            </a:r>
            <a:endParaRPr lang="en-GB" sz="1200" dirty="0">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7</a:t>
            </a:fld>
            <a:endParaRPr lang="en-GB"/>
          </a:p>
        </p:txBody>
      </p:sp>
    </p:spTree>
    <p:extLst>
      <p:ext uri="{BB962C8B-B14F-4D97-AF65-F5344CB8AC3E}">
        <p14:creationId xmlns:p14="http://schemas.microsoft.com/office/powerpoint/2010/main" val="3435126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a:t>
            </a:r>
            <a:r>
              <a:rPr lang="en-GB" baseline="0" dirty="0"/>
              <a:t> year ________ we wear _________</a:t>
            </a:r>
          </a:p>
          <a:p>
            <a:r>
              <a:rPr lang="en-GB" baseline="0" dirty="0"/>
              <a:t>PE kits consist of ______</a:t>
            </a:r>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8</a:t>
            </a:fld>
            <a:endParaRPr lang="en-GB"/>
          </a:p>
        </p:txBody>
      </p:sp>
    </p:spTree>
    <p:extLst>
      <p:ext uri="{BB962C8B-B14F-4D97-AF65-F5344CB8AC3E}">
        <p14:creationId xmlns:p14="http://schemas.microsoft.com/office/powerpoint/2010/main" val="24596760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 mission statement – at the heart of what we endeavour to do. Showing the values we want</a:t>
            </a:r>
            <a:r>
              <a:rPr lang="en-GB" baseline="0" dirty="0"/>
              <a:t> the children to have</a:t>
            </a:r>
          </a:p>
          <a:p>
            <a:endParaRPr lang="en-GB" baseline="0" dirty="0"/>
          </a:p>
          <a:p>
            <a:pPr fontAlgn="base"/>
            <a:r>
              <a:rPr lang="en-GB" sz="1200" dirty="0">
                <a:solidFill>
                  <a:srgbClr val="201F1E"/>
                </a:solidFill>
                <a:latin typeface="Arial" panose="020B0604020202020204" pitchFamily="34" charset="0"/>
                <a:cs typeface="Arial" panose="020B0604020202020204" pitchFamily="34" charset="0"/>
              </a:rPr>
              <a:t>Treating others as we want to be treated</a:t>
            </a:r>
          </a:p>
          <a:p>
            <a:pPr fontAlgn="base"/>
            <a:r>
              <a:rPr lang="en-GB" sz="1200" dirty="0">
                <a:solidFill>
                  <a:srgbClr val="201F1E"/>
                </a:solidFill>
                <a:latin typeface="Arial" panose="020B0604020202020204" pitchFamily="34" charset="0"/>
                <a:cs typeface="Arial" panose="020B0604020202020204" pitchFamily="34" charset="0"/>
              </a:rPr>
              <a:t>loving, respectful, kind, polite </a:t>
            </a:r>
          </a:p>
          <a:p>
            <a:pPr fontAlgn="base"/>
            <a:r>
              <a:rPr lang="en-GB" sz="1200" dirty="0">
                <a:solidFill>
                  <a:srgbClr val="201F1E"/>
                </a:solidFill>
                <a:latin typeface="Arial" panose="020B0604020202020204" pitchFamily="34" charset="0"/>
                <a:cs typeface="Arial" panose="020B0604020202020204" pitchFamily="34" charset="0"/>
              </a:rPr>
              <a:t>Being honest</a:t>
            </a:r>
          </a:p>
          <a:p>
            <a:pPr fontAlgn="base"/>
            <a:r>
              <a:rPr lang="en-GB" sz="1200" dirty="0">
                <a:solidFill>
                  <a:srgbClr val="201F1E"/>
                </a:solidFill>
                <a:latin typeface="Arial" panose="020B0604020202020204" pitchFamily="34" charset="0"/>
                <a:cs typeface="Arial" panose="020B0604020202020204" pitchFamily="34" charset="0"/>
              </a:rPr>
              <a:t>Forgiving one another</a:t>
            </a:r>
          </a:p>
          <a:p>
            <a:pPr fontAlgn="base"/>
            <a:endParaRPr lang="en-GB" sz="1200" dirty="0">
              <a:solidFill>
                <a:srgbClr val="201F1E"/>
              </a:solidFill>
              <a:latin typeface="Arial" panose="020B0604020202020204" pitchFamily="34" charset="0"/>
              <a:cs typeface="Arial" panose="020B0604020202020204" pitchFamily="34" charset="0"/>
            </a:endParaRPr>
          </a:p>
          <a:p>
            <a:pPr fontAlgn="base"/>
            <a:r>
              <a:rPr lang="en-GB" sz="1200" dirty="0">
                <a:solidFill>
                  <a:srgbClr val="201F1E"/>
                </a:solidFill>
                <a:latin typeface="Arial" panose="020B0604020202020204" pitchFamily="34" charset="0"/>
                <a:cs typeface="Arial" panose="020B0604020202020204" pitchFamily="34" charset="0"/>
              </a:rPr>
              <a:t>Supporting and valuing this at home</a:t>
            </a:r>
          </a:p>
          <a:p>
            <a:pPr fontAlgn="base"/>
            <a:endParaRPr lang="en-GB" sz="1200" dirty="0">
              <a:solidFill>
                <a:srgbClr val="201F1E"/>
              </a:solidFill>
              <a:latin typeface="Arial" panose="020B0604020202020204" pitchFamily="34" charset="0"/>
              <a:cs typeface="Arial" panose="020B0604020202020204" pitchFamily="34" charset="0"/>
            </a:endParaRPr>
          </a:p>
          <a:p>
            <a:pPr fontAlgn="base"/>
            <a:r>
              <a:rPr lang="en-GB" sz="1200" dirty="0">
                <a:solidFill>
                  <a:srgbClr val="201F1E"/>
                </a:solidFill>
                <a:latin typeface="Arial" panose="020B0604020202020204" pitchFamily="34" charset="0"/>
                <a:cs typeface="Arial" panose="020B0604020202020204" pitchFamily="34" charset="0"/>
              </a:rPr>
              <a:t>Reiterated in school through assemblies, class worship, regular links with local parishes to celebrate Mass, regular prayer. </a:t>
            </a:r>
          </a:p>
          <a:p>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9</a:t>
            </a:fld>
            <a:endParaRPr lang="en-GB"/>
          </a:p>
        </p:txBody>
      </p:sp>
    </p:spTree>
    <p:extLst>
      <p:ext uri="{BB962C8B-B14F-4D97-AF65-F5344CB8AC3E}">
        <p14:creationId xmlns:p14="http://schemas.microsoft.com/office/powerpoint/2010/main" val="2924175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accent6"/>
                </a:solidFill>
              </a:rPr>
              <a:t>Show parents where they can find your class page on the website with overviews and class specific info should they need to refer back to it during the year</a:t>
            </a:r>
            <a:endParaRPr lang="en-GB" dirty="0">
              <a:solidFill>
                <a:schemeClr val="accent6"/>
              </a:solidFill>
            </a:endParaRPr>
          </a:p>
          <a:p>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10</a:t>
            </a:fld>
            <a:endParaRPr lang="en-GB"/>
          </a:p>
        </p:txBody>
      </p:sp>
    </p:spTree>
    <p:extLst>
      <p:ext uri="{BB962C8B-B14F-4D97-AF65-F5344CB8AC3E}">
        <p14:creationId xmlns:p14="http://schemas.microsoft.com/office/powerpoint/2010/main" val="31740793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11</a:t>
            </a:fld>
            <a:endParaRPr lang="en-GB"/>
          </a:p>
        </p:txBody>
      </p:sp>
    </p:spTree>
    <p:extLst>
      <p:ext uri="{BB962C8B-B14F-4D97-AF65-F5344CB8AC3E}">
        <p14:creationId xmlns:p14="http://schemas.microsoft.com/office/powerpoint/2010/main" val="2673892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68832FE-F85D-4E5E-9B93-EBE4DEFD3355}" type="slidenum">
              <a:rPr lang="en-GB" smtClean="0"/>
              <a:t>12</a:t>
            </a:fld>
            <a:endParaRPr lang="en-GB"/>
          </a:p>
        </p:txBody>
      </p:sp>
    </p:spTree>
    <p:extLst>
      <p:ext uri="{BB962C8B-B14F-4D97-AF65-F5344CB8AC3E}">
        <p14:creationId xmlns:p14="http://schemas.microsoft.com/office/powerpoint/2010/main" val="3745654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GB"/>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C647FB20-1ADE-814C-A67C-D45BCE6310DA}" type="datetimeFigureOut">
              <a:rPr lang="en-US" smtClean="0"/>
              <a:t>9/12/2026</a:t>
            </a:fld>
            <a:endParaRPr lang="en-US"/>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9DB26022-8BFD-0F45-B93D-5F38E8306673}" type="slidenum">
              <a:rPr lang="en-US" smtClean="0"/>
              <a:t>‹#›</a:t>
            </a:fld>
            <a:endParaRPr lang="en-US"/>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53700868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647FB20-1ADE-814C-A67C-D45BCE6310DA}" type="datetimeFigureOut">
              <a:rPr lang="en-US" smtClean="0"/>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4072894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C647FB20-1ADE-814C-A67C-D45BCE6310DA}" type="datetimeFigureOut">
              <a:rPr lang="en-US" smtClean="0"/>
              <a:t>9/12/2026</a:t>
            </a:fld>
            <a:endParaRPr lang="en-US"/>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9DB26022-8BFD-0F45-B93D-5F38E8306673}" type="slidenum">
              <a:rPr lang="en-US" smtClean="0"/>
              <a:t>‹#›</a:t>
            </a:fld>
            <a:endParaRPr lang="en-US"/>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49768207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GB"/>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C647FB20-1ADE-814C-A67C-D45BCE6310DA}" type="datetimeFigureOut">
              <a:rPr lang="en-US" smtClean="0"/>
              <a:t>9/12/2026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2137400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C647FB20-1ADE-814C-A67C-D45BCE6310DA}" type="datetimeFigureOut">
              <a:rPr lang="en-US" smtClean="0"/>
              <a:t>9/12/2026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3851093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C647FB20-1ADE-814C-A67C-D45BCE6310DA}" type="datetimeFigureOut">
              <a:rPr lang="en-US" smtClean="0"/>
              <a:t>9/12/2026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2598258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47FB20-1ADE-814C-A67C-D45BCE6310DA}" type="datetimeFigureOut">
              <a:rPr lang="en-US" smtClean="0"/>
              <a:t>9/12/2026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674401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GB"/>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C647FB20-1ADE-814C-A67C-D45BCE6310DA}" type="datetimeFigureOut">
              <a:rPr lang="en-US" smtClean="0"/>
              <a:t>9/12/2026</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9DB26022-8BFD-0F45-B93D-5F38E8306673}"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29672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GB"/>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C647FB20-1ADE-814C-A67C-D45BCE6310DA}" type="datetimeFigureOut">
              <a:rPr lang="en-US" smtClean="0"/>
              <a:t>9/12/2026</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9DB26022-8BFD-0F45-B93D-5F38E8306673}"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96131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647FB20-1ADE-814C-A67C-D45BCE6310DA}" type="datetimeFigureOut">
              <a:rPr lang="en-US" smtClean="0"/>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2099856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647FB20-1ADE-814C-A67C-D45BCE6310DA}" type="datetimeFigureOut">
              <a:rPr lang="en-US" smtClean="0"/>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3592052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C647FB20-1ADE-814C-A67C-D45BCE6310DA}" type="datetimeFigureOut">
              <a:rPr lang="en-US" smtClean="0"/>
              <a:t>9/12/2026</a:t>
            </a:fld>
            <a:endParaRPr lang="en-US"/>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9DB26022-8BFD-0F45-B93D-5F38E8306673}" type="slidenum">
              <a:rPr lang="en-US" smtClean="0"/>
              <a:t>‹#›</a:t>
            </a:fld>
            <a:endParaRPr lang="en-US"/>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255570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www.filomathima.gr/p/blog-page_80.html"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tmp"/><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hyperlink" Target="https://youtu.be/yC-y3PWVo6M" TargetMode="Externa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tmp"/></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1.tmp"/><Relationship Id="rId5" Type="http://schemas.openxmlformats.org/officeDocument/2006/relationships/image" Target="../media/image1.png"/><Relationship Id="rId4" Type="http://schemas.openxmlformats.org/officeDocument/2006/relationships/hyperlink" Target="http://www.publicdomainfiles.com/show_file.php?id=13526046019596"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hyperlink" Target="mailto:admin@stjohns705.herts.sch.uk"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hyperlink" Target="http://www.pngall.com/thank-you-p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CE3832-FAE9-174D-9CBE-04859241D04D}"/>
              </a:ext>
            </a:extLst>
          </p:cNvPr>
          <p:cNvSpPr/>
          <p:nvPr/>
        </p:nvSpPr>
        <p:spPr>
          <a:xfrm>
            <a:off x="838200" y="5595614"/>
            <a:ext cx="6850488" cy="913975"/>
          </a:xfrm>
          <a:prstGeom prst="rect">
            <a:avLst/>
          </a:prstGeom>
        </p:spPr>
        <p:txBody>
          <a:bodyPr vert="horz" lIns="91440" tIns="45720" rIns="91440" bIns="45720" rtlCol="0" anchor="ctr">
            <a:normAutofit/>
          </a:bodyPr>
          <a:lstStyle/>
          <a:p>
            <a:pPr fontAlgn="base">
              <a:lnSpc>
                <a:spcPct val="90000"/>
              </a:lnSpc>
              <a:spcBef>
                <a:spcPct val="0"/>
              </a:spcBef>
              <a:spcAft>
                <a:spcPts val="600"/>
              </a:spcAft>
            </a:pPr>
            <a:r>
              <a:rPr lang="en-US" sz="2700" b="1" dirty="0">
                <a:solidFill>
                  <a:srgbClr val="FFFFFF"/>
                </a:solidFill>
                <a:latin typeface="Comic Sans MS" panose="030F0702030302020204" pitchFamily="66" charset="0"/>
                <a:ea typeface="+mj-ea"/>
                <a:cs typeface="+mj-cs"/>
              </a:rPr>
              <a:t>Welcome to Year 1’s </a:t>
            </a:r>
          </a:p>
          <a:p>
            <a:pPr fontAlgn="base">
              <a:lnSpc>
                <a:spcPct val="90000"/>
              </a:lnSpc>
              <a:spcBef>
                <a:spcPct val="0"/>
              </a:spcBef>
              <a:spcAft>
                <a:spcPts val="600"/>
              </a:spcAft>
            </a:pPr>
            <a:r>
              <a:rPr lang="en-US" sz="2700" b="1" dirty="0">
                <a:solidFill>
                  <a:srgbClr val="FFFFFF"/>
                </a:solidFill>
                <a:latin typeface="Comic Sans MS" panose="030F0702030302020204" pitchFamily="66" charset="0"/>
                <a:ea typeface="+mj-ea"/>
                <a:cs typeface="+mj-cs"/>
              </a:rPr>
              <a:t>Meet the Teacher</a:t>
            </a:r>
          </a:p>
        </p:txBody>
      </p:sp>
      <p:pic>
        <p:nvPicPr>
          <p:cNvPr id="2" name="Picture 2" descr="St Thomas More RC VA School"/>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5177" y="2043378"/>
            <a:ext cx="5082847" cy="133424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Shape&#10;&#10;Description automatically generated with medium confidence">
            <a:extLst>
              <a:ext uri="{FF2B5EF4-FFF2-40B4-BE49-F238E27FC236}">
                <a16:creationId xmlns:a16="http://schemas.microsoft.com/office/drawing/2014/main" id="{AC689382-ED1E-CB45-B703-02DDF7DFD8A8}"/>
              </a:ext>
            </a:extLst>
          </p:cNvPr>
          <p:cNvPicPr>
            <a:picLocks noChangeAspect="1"/>
          </p:cNvPicPr>
          <p:nvPr/>
        </p:nvPicPr>
        <p:blipFill>
          <a:blip r:embed="rId4">
            <a:extLst>
              <a:ext uri="{837473B0-CC2E-450A-ABE3-18F120FF3D39}">
                <a1611:picAttrSrcUrl xmlns="" xmlns:a1611="http://schemas.microsoft.com/office/drawing/2016/11/main" r:id="rId5"/>
              </a:ext>
            </a:extLst>
          </a:blip>
          <a:stretch>
            <a:fillRect/>
          </a:stretch>
        </p:blipFill>
        <p:spPr>
          <a:xfrm>
            <a:off x="6234184" y="876300"/>
            <a:ext cx="3677598" cy="3668404"/>
          </a:xfrm>
          <a:prstGeom prst="rect">
            <a:avLst/>
          </a:prstGeom>
        </p:spPr>
      </p:pic>
    </p:spTree>
    <p:extLst>
      <p:ext uri="{BB962C8B-B14F-4D97-AF65-F5344CB8AC3E}">
        <p14:creationId xmlns:p14="http://schemas.microsoft.com/office/powerpoint/2010/main" val="3759443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a:extLst>
            <a:ext uri="{FF2B5EF4-FFF2-40B4-BE49-F238E27FC236}">
              <a16:creationId xmlns:a16="http://schemas.microsoft.com/office/drawing/2014/main" id="{673D474B-7EEC-CDAA-CDCD-459A12564817}"/>
            </a:ext>
          </a:extLst>
        </p:cNvPr>
        <p:cNvGrpSpPr/>
        <p:nvPr/>
      </p:nvGrpSpPr>
      <p:grpSpPr>
        <a:xfrm>
          <a:off x="0" y="0"/>
          <a:ext cx="0" cy="0"/>
          <a:chOff x="0" y="0"/>
          <a:chExt cx="0" cy="0"/>
        </a:xfrm>
      </p:grpSpPr>
      <p:pic>
        <p:nvPicPr>
          <p:cNvPr id="6" name="Picture 2" descr="St Thomas More RC VA School">
            <a:extLst>
              <a:ext uri="{FF2B5EF4-FFF2-40B4-BE49-F238E27FC236}">
                <a16:creationId xmlns:a16="http://schemas.microsoft.com/office/drawing/2014/main" id="{ABDC32FF-3276-CF8F-CECA-34B3F97FCF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39687"/>
            <a:ext cx="4289372" cy="113119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Google Shape;115;g13ec20bd506_0_206">
            <a:extLst>
              <a:ext uri="{FF2B5EF4-FFF2-40B4-BE49-F238E27FC236}">
                <a16:creationId xmlns:a16="http://schemas.microsoft.com/office/drawing/2014/main" id="{74A0BC7A-8CB2-A002-CD35-2C627580A2F7}"/>
              </a:ext>
            </a:extLst>
          </p:cNvPr>
          <p:cNvGraphicFramePr/>
          <p:nvPr>
            <p:extLst>
              <p:ext uri="{D42A27DB-BD31-4B8C-83A1-F6EECF244321}">
                <p14:modId xmlns:p14="http://schemas.microsoft.com/office/powerpoint/2010/main" val="751030051"/>
              </p:ext>
            </p:extLst>
          </p:nvPr>
        </p:nvGraphicFramePr>
        <p:xfrm>
          <a:off x="1546894" y="2671030"/>
          <a:ext cx="9098212" cy="1934539"/>
        </p:xfrm>
        <a:graphic>
          <a:graphicData uri="http://schemas.openxmlformats.org/drawingml/2006/table">
            <a:tbl>
              <a:tblPr>
                <a:noFill/>
              </a:tblPr>
              <a:tblGrid>
                <a:gridCol w="4549106">
                  <a:extLst>
                    <a:ext uri="{9D8B030D-6E8A-4147-A177-3AD203B41FA5}">
                      <a16:colId xmlns:a16="http://schemas.microsoft.com/office/drawing/2014/main" val="20000"/>
                    </a:ext>
                  </a:extLst>
                </a:gridCol>
                <a:gridCol w="4549106">
                  <a:extLst>
                    <a:ext uri="{9D8B030D-6E8A-4147-A177-3AD203B41FA5}">
                      <a16:colId xmlns:a16="http://schemas.microsoft.com/office/drawing/2014/main" val="20001"/>
                    </a:ext>
                  </a:extLst>
                </a:gridCol>
              </a:tblGrid>
              <a:tr h="0">
                <a:tc>
                  <a:txBody>
                    <a:bodyPr/>
                    <a:lstStyle/>
                    <a:p>
                      <a:pPr marL="0" marR="0" lvl="0" indent="0" algn="ctr" rtl="0">
                        <a:lnSpc>
                          <a:spcPct val="100000"/>
                        </a:lnSpc>
                        <a:spcBef>
                          <a:spcPts val="0"/>
                        </a:spcBef>
                        <a:spcAft>
                          <a:spcPts val="0"/>
                        </a:spcAft>
                        <a:buClr>
                          <a:srgbClr val="000000"/>
                        </a:buClr>
                        <a:buSzPts val="1800"/>
                        <a:buFont typeface="Arial"/>
                        <a:buNone/>
                      </a:pPr>
                      <a:r>
                        <a:rPr lang="en-GB" sz="1800" b="1" u="sng" strike="noStrike" cap="none" dirty="0">
                          <a:solidFill>
                            <a:schemeClr val="bg1"/>
                          </a:solidFill>
                        </a:rPr>
                        <a:t>Teacher</a:t>
                      </a:r>
                      <a:endParaRPr sz="1800" b="1" u="sng" strike="noStrike" cap="none" dirty="0">
                        <a:solidFill>
                          <a:schemeClr val="bg1"/>
                        </a:solidFill>
                      </a:endParaRPr>
                    </a:p>
                  </a:txBody>
                  <a:tcPr marL="91425" marR="91425" marT="91425" marB="91425">
                    <a:solidFill>
                      <a:schemeClr val="tx1">
                        <a:lumMod val="65000"/>
                        <a:lumOff val="35000"/>
                      </a:schemeClr>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GB" sz="1800" b="1" u="sng" strike="noStrike" cap="none" dirty="0">
                          <a:solidFill>
                            <a:schemeClr val="bg1"/>
                          </a:solidFill>
                        </a:rPr>
                        <a:t>Teaching Assistants </a:t>
                      </a:r>
                      <a:endParaRPr sz="1800" b="1" u="sng" strike="noStrike" cap="none" dirty="0">
                        <a:solidFill>
                          <a:schemeClr val="bg1"/>
                        </a:solidFill>
                      </a:endParaRPr>
                    </a:p>
                  </a:txBody>
                  <a:tcPr marL="91425" marR="91425" marT="91425" marB="91425">
                    <a:solidFill>
                      <a:schemeClr val="tx1">
                        <a:lumMod val="65000"/>
                        <a:lumOff val="35000"/>
                      </a:schemeClr>
                    </a:solidFill>
                  </a:tcPr>
                </a:tc>
                <a:extLst>
                  <a:ext uri="{0D108BD9-81ED-4DB2-BD59-A6C34878D82A}">
                    <a16:rowId xmlns:a16="http://schemas.microsoft.com/office/drawing/2014/main" val="10000"/>
                  </a:ext>
                </a:extLst>
              </a:tr>
              <a:tr h="1477369">
                <a:tc>
                  <a:txBody>
                    <a:bodyPr/>
                    <a:lstStyle/>
                    <a:p>
                      <a:pPr marL="0" marR="0" lvl="0" indent="0" algn="ctr" rtl="0">
                        <a:lnSpc>
                          <a:spcPct val="100000"/>
                        </a:lnSpc>
                        <a:spcBef>
                          <a:spcPts val="0"/>
                        </a:spcBef>
                        <a:spcAft>
                          <a:spcPts val="0"/>
                        </a:spcAft>
                        <a:buClr>
                          <a:srgbClr val="000000"/>
                        </a:buClr>
                        <a:buSzPts val="1600"/>
                        <a:buFont typeface="Arial"/>
                        <a:buNone/>
                      </a:pPr>
                      <a:endParaRPr lang="en-GB" sz="1600" b="0" dirty="0">
                        <a:latin typeface="Comic Sans MS" panose="030F0702030302020204" pitchFamily="66" charset="0"/>
                      </a:endParaRPr>
                    </a:p>
                    <a:p>
                      <a:pPr marL="0" marR="0" lvl="0" indent="0" algn="ctr" rtl="0">
                        <a:lnSpc>
                          <a:spcPct val="100000"/>
                        </a:lnSpc>
                        <a:spcBef>
                          <a:spcPts val="0"/>
                        </a:spcBef>
                        <a:spcAft>
                          <a:spcPts val="0"/>
                        </a:spcAft>
                        <a:buClr>
                          <a:srgbClr val="000000"/>
                        </a:buClr>
                        <a:buSzPts val="1600"/>
                        <a:buFont typeface="Arial"/>
                        <a:buNone/>
                      </a:pPr>
                      <a:r>
                        <a:rPr lang="en-GB" sz="1600" b="0" dirty="0">
                          <a:latin typeface="Comic Sans MS" panose="030F0702030302020204" pitchFamily="66" charset="0"/>
                        </a:rPr>
                        <a:t>Ms Gabbitas</a:t>
                      </a:r>
                      <a:endParaRPr sz="1600" b="0" dirty="0">
                        <a:latin typeface="Comic Sans MS" panose="030F0702030302020204" pitchFamily="66" charset="0"/>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600"/>
                        <a:buFont typeface="Arial"/>
                        <a:buNone/>
                      </a:pPr>
                      <a:endParaRPr sz="1600" b="0" u="none" strike="noStrike" cap="none" dirty="0">
                        <a:latin typeface="Comic Sans MS" panose="030F0702030302020204" pitchFamily="66" charset="0"/>
                      </a:endParaRPr>
                    </a:p>
                    <a:p>
                      <a:pPr marL="0" marR="0" lvl="0" indent="0" algn="ctr" rtl="0">
                        <a:lnSpc>
                          <a:spcPct val="100000"/>
                        </a:lnSpc>
                        <a:spcBef>
                          <a:spcPts val="0"/>
                        </a:spcBef>
                        <a:spcAft>
                          <a:spcPts val="0"/>
                        </a:spcAft>
                        <a:buClr>
                          <a:srgbClr val="000000"/>
                        </a:buClr>
                        <a:buSzPts val="1600"/>
                        <a:buFont typeface="Arial"/>
                        <a:buNone/>
                      </a:pPr>
                      <a:r>
                        <a:rPr lang="en-GB" sz="1600" b="0" u="none" strike="noStrike" cap="none" dirty="0">
                          <a:latin typeface="Comic Sans MS" panose="030F0702030302020204" pitchFamily="66" charset="0"/>
                        </a:rPr>
                        <a:t>Mrs Ali</a:t>
                      </a:r>
                    </a:p>
                    <a:p>
                      <a:pPr marL="0" marR="0" lvl="0" indent="0" algn="ctr" rtl="0">
                        <a:lnSpc>
                          <a:spcPct val="100000"/>
                        </a:lnSpc>
                        <a:spcBef>
                          <a:spcPts val="0"/>
                        </a:spcBef>
                        <a:spcAft>
                          <a:spcPts val="0"/>
                        </a:spcAft>
                        <a:buClr>
                          <a:srgbClr val="000000"/>
                        </a:buClr>
                        <a:buSzPts val="1600"/>
                        <a:buFont typeface="Arial"/>
                        <a:buNone/>
                      </a:pPr>
                      <a:r>
                        <a:rPr lang="en-GB" sz="1600" b="0" u="none" strike="noStrike" cap="none" dirty="0">
                          <a:latin typeface="Comic Sans MS" panose="030F0702030302020204" pitchFamily="66" charset="0"/>
                        </a:rPr>
                        <a:t>Mrs Rodgers</a:t>
                      </a:r>
                      <a:endParaRPr sz="1600" b="0" u="none" strike="noStrike" cap="none" dirty="0">
                        <a:latin typeface="Comic Sans MS" panose="030F0702030302020204" pitchFamily="66" charset="0"/>
                      </a:endParaRPr>
                    </a:p>
                  </a:txBody>
                  <a:tcPr marL="91425" marR="91425" marT="91425" marB="91425"/>
                </a:tc>
                <a:extLst>
                  <a:ext uri="{0D108BD9-81ED-4DB2-BD59-A6C34878D82A}">
                    <a16:rowId xmlns:a16="http://schemas.microsoft.com/office/drawing/2014/main" val="10001"/>
                  </a:ext>
                </a:extLst>
              </a:tr>
            </a:tbl>
          </a:graphicData>
        </a:graphic>
      </p:graphicFrame>
      <p:sp>
        <p:nvSpPr>
          <p:cNvPr id="7" name="Google Shape;112;g13ec20bd506_0_206">
            <a:extLst>
              <a:ext uri="{FF2B5EF4-FFF2-40B4-BE49-F238E27FC236}">
                <a16:creationId xmlns:a16="http://schemas.microsoft.com/office/drawing/2014/main" id="{E57E7D20-8C6A-E9DD-4BD7-560042D5CBAC}"/>
              </a:ext>
            </a:extLst>
          </p:cNvPr>
          <p:cNvSpPr txBox="1">
            <a:spLocks/>
          </p:cNvSpPr>
          <p:nvPr/>
        </p:nvSpPr>
        <p:spPr>
          <a:xfrm>
            <a:off x="1546894" y="784316"/>
            <a:ext cx="7543800" cy="1450800"/>
          </a:xfrm>
          <a:prstGeom prst="rect">
            <a:avLst/>
          </a:prstGeom>
          <a:noFill/>
          <a:ln>
            <a:noFill/>
          </a:ln>
        </p:spPr>
        <p:txBody>
          <a:bodyPr spcFirstLastPara="1" vert="horz" wrap="square" lIns="91425" tIns="45700" rIns="91425" bIns="45700" rtlCol="0" anchor="b"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5000"/>
              </a:lnSpc>
              <a:spcBef>
                <a:spcPts val="0"/>
              </a:spcBef>
              <a:buClr>
                <a:srgbClr val="3F3F3F"/>
              </a:buClr>
              <a:buSzPts val="4800"/>
            </a:pPr>
            <a:r>
              <a:rPr lang="en-GB" b="1" dirty="0">
                <a:solidFill>
                  <a:schemeClr val="bg1"/>
                </a:solidFill>
                <a:latin typeface="XCCW Joined 1a" panose="03050602040000000000" pitchFamily="66" charset="0"/>
              </a:rPr>
              <a:t>Meet the Year 1 Team </a:t>
            </a:r>
          </a:p>
        </p:txBody>
      </p:sp>
    </p:spTree>
    <p:extLst>
      <p:ext uri="{BB962C8B-B14F-4D97-AF65-F5344CB8AC3E}">
        <p14:creationId xmlns:p14="http://schemas.microsoft.com/office/powerpoint/2010/main" val="1610365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D61D43C-A945-A64B-8992-7A1FC24B20CA}"/>
              </a:ext>
            </a:extLst>
          </p:cNvPr>
          <p:cNvSpPr txBox="1"/>
          <p:nvPr/>
        </p:nvSpPr>
        <p:spPr>
          <a:xfrm>
            <a:off x="3664981" y="1030808"/>
            <a:ext cx="5663730" cy="769441"/>
          </a:xfrm>
          <a:prstGeom prst="rect">
            <a:avLst/>
          </a:prstGeom>
          <a:noFill/>
        </p:spPr>
        <p:txBody>
          <a:bodyPr wrap="none" rtlCol="0">
            <a:spAutoFit/>
          </a:bodyPr>
          <a:lstStyle/>
          <a:p>
            <a:r>
              <a:rPr lang="en-US" sz="4400" b="1" u="sng" dirty="0">
                <a:solidFill>
                  <a:schemeClr val="bg1"/>
                </a:solidFill>
                <a:latin typeface="XCCW Joined 1a" panose="03050602040000000000" pitchFamily="66" charset="0"/>
                <a:cs typeface="Arial" panose="020B0604020202020204" pitchFamily="34" charset="0"/>
              </a:rPr>
              <a:t>Key Information</a:t>
            </a:r>
          </a:p>
        </p:txBody>
      </p:sp>
      <p:pic>
        <p:nvPicPr>
          <p:cNvPr id="6" name="Picture 2" descr="St Thomas More RC VA Scho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39687"/>
            <a:ext cx="4289372" cy="113119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2"/>
          <p:cNvGraphicFramePr>
            <a:graphicFrameLocks noGrp="1"/>
          </p:cNvGraphicFramePr>
          <p:nvPr>
            <p:extLst>
              <p:ext uri="{D42A27DB-BD31-4B8C-83A1-F6EECF244321}">
                <p14:modId xmlns:p14="http://schemas.microsoft.com/office/powerpoint/2010/main" val="2384449046"/>
              </p:ext>
            </p:extLst>
          </p:nvPr>
        </p:nvGraphicFramePr>
        <p:xfrm>
          <a:off x="1110340" y="2259217"/>
          <a:ext cx="10487610" cy="2264264"/>
        </p:xfrm>
        <a:graphic>
          <a:graphicData uri="http://schemas.openxmlformats.org/drawingml/2006/table">
            <a:tbl>
              <a:tblPr firstRow="1" bandRow="1">
                <a:tableStyleId>{5C22544A-7EE6-4342-B048-85BDC9FD1C3A}</a:tableStyleId>
              </a:tblPr>
              <a:tblGrid>
                <a:gridCol w="1165290">
                  <a:extLst>
                    <a:ext uri="{9D8B030D-6E8A-4147-A177-3AD203B41FA5}">
                      <a16:colId xmlns:a16="http://schemas.microsoft.com/office/drawing/2014/main" val="314722260"/>
                    </a:ext>
                  </a:extLst>
                </a:gridCol>
                <a:gridCol w="1165290">
                  <a:extLst>
                    <a:ext uri="{9D8B030D-6E8A-4147-A177-3AD203B41FA5}">
                      <a16:colId xmlns:a16="http://schemas.microsoft.com/office/drawing/2014/main" val="3055031047"/>
                    </a:ext>
                  </a:extLst>
                </a:gridCol>
                <a:gridCol w="1165290">
                  <a:extLst>
                    <a:ext uri="{9D8B030D-6E8A-4147-A177-3AD203B41FA5}">
                      <a16:colId xmlns:a16="http://schemas.microsoft.com/office/drawing/2014/main" val="1339482698"/>
                    </a:ext>
                  </a:extLst>
                </a:gridCol>
                <a:gridCol w="1165290">
                  <a:extLst>
                    <a:ext uri="{9D8B030D-6E8A-4147-A177-3AD203B41FA5}">
                      <a16:colId xmlns:a16="http://schemas.microsoft.com/office/drawing/2014/main" val="2467854795"/>
                    </a:ext>
                  </a:extLst>
                </a:gridCol>
                <a:gridCol w="1165290">
                  <a:extLst>
                    <a:ext uri="{9D8B030D-6E8A-4147-A177-3AD203B41FA5}">
                      <a16:colId xmlns:a16="http://schemas.microsoft.com/office/drawing/2014/main" val="1411736301"/>
                    </a:ext>
                  </a:extLst>
                </a:gridCol>
                <a:gridCol w="1165290">
                  <a:extLst>
                    <a:ext uri="{9D8B030D-6E8A-4147-A177-3AD203B41FA5}">
                      <a16:colId xmlns:a16="http://schemas.microsoft.com/office/drawing/2014/main" val="620498293"/>
                    </a:ext>
                  </a:extLst>
                </a:gridCol>
                <a:gridCol w="1165290">
                  <a:extLst>
                    <a:ext uri="{9D8B030D-6E8A-4147-A177-3AD203B41FA5}">
                      <a16:colId xmlns:a16="http://schemas.microsoft.com/office/drawing/2014/main" val="3806928250"/>
                    </a:ext>
                  </a:extLst>
                </a:gridCol>
                <a:gridCol w="1165290">
                  <a:extLst>
                    <a:ext uri="{9D8B030D-6E8A-4147-A177-3AD203B41FA5}">
                      <a16:colId xmlns:a16="http://schemas.microsoft.com/office/drawing/2014/main" val="1146342331"/>
                    </a:ext>
                  </a:extLst>
                </a:gridCol>
                <a:gridCol w="1165290">
                  <a:extLst>
                    <a:ext uri="{9D8B030D-6E8A-4147-A177-3AD203B41FA5}">
                      <a16:colId xmlns:a16="http://schemas.microsoft.com/office/drawing/2014/main" val="787439706"/>
                    </a:ext>
                  </a:extLst>
                </a:gridCol>
              </a:tblGrid>
              <a:tr h="801224">
                <a:tc>
                  <a:txBody>
                    <a:bodyPr/>
                    <a:lstStyle/>
                    <a:p>
                      <a:pPr algn="ctr"/>
                      <a:r>
                        <a:rPr lang="en-GB" dirty="0"/>
                        <a:t>Registration </a:t>
                      </a:r>
                    </a:p>
                  </a:txBody>
                  <a:tcPr>
                    <a:solidFill>
                      <a:schemeClr val="tx1">
                        <a:lumMod val="75000"/>
                        <a:lumOff val="25000"/>
                      </a:schemeClr>
                    </a:solidFill>
                  </a:tcPr>
                </a:tc>
                <a:tc>
                  <a:txBody>
                    <a:bodyPr/>
                    <a:lstStyle/>
                    <a:p>
                      <a:pPr algn="ctr"/>
                      <a:r>
                        <a:rPr lang="en-GB" dirty="0"/>
                        <a:t>Lesson</a:t>
                      </a:r>
                      <a:r>
                        <a:rPr lang="en-GB" baseline="0" dirty="0"/>
                        <a:t> 1</a:t>
                      </a:r>
                      <a:endParaRPr lang="en-GB" dirty="0"/>
                    </a:p>
                  </a:txBody>
                  <a:tcPr>
                    <a:solidFill>
                      <a:schemeClr val="tx1">
                        <a:lumMod val="75000"/>
                        <a:lumOff val="25000"/>
                      </a:schemeClr>
                    </a:solidFill>
                  </a:tcPr>
                </a:tc>
                <a:tc>
                  <a:txBody>
                    <a:bodyPr/>
                    <a:lstStyle/>
                    <a:p>
                      <a:pPr algn="ctr"/>
                      <a:r>
                        <a:rPr lang="en-GB" dirty="0"/>
                        <a:t>Lesson 2</a:t>
                      </a:r>
                    </a:p>
                  </a:txBody>
                  <a:tcPr>
                    <a:solidFill>
                      <a:schemeClr val="tx1">
                        <a:lumMod val="75000"/>
                        <a:lumOff val="25000"/>
                      </a:schemeClr>
                    </a:solidFill>
                  </a:tcPr>
                </a:tc>
                <a:tc>
                  <a:txBody>
                    <a:bodyPr/>
                    <a:lstStyle/>
                    <a:p>
                      <a:pPr algn="ctr"/>
                      <a:r>
                        <a:rPr lang="en-GB" dirty="0"/>
                        <a:t>Break</a:t>
                      </a:r>
                    </a:p>
                  </a:txBody>
                  <a:tcPr>
                    <a:solidFill>
                      <a:schemeClr val="tx1">
                        <a:lumMod val="75000"/>
                        <a:lumOff val="25000"/>
                      </a:schemeClr>
                    </a:solidFill>
                  </a:tcPr>
                </a:tc>
                <a:tc>
                  <a:txBody>
                    <a:bodyPr/>
                    <a:lstStyle/>
                    <a:p>
                      <a:pPr algn="ctr"/>
                      <a:r>
                        <a:rPr lang="en-GB" dirty="0"/>
                        <a:t>Lesson 3</a:t>
                      </a:r>
                    </a:p>
                  </a:txBody>
                  <a:tcPr>
                    <a:solidFill>
                      <a:schemeClr val="tx1">
                        <a:lumMod val="75000"/>
                        <a:lumOff val="25000"/>
                      </a:schemeClr>
                    </a:solidFill>
                  </a:tcPr>
                </a:tc>
                <a:tc>
                  <a:txBody>
                    <a:bodyPr/>
                    <a:lstStyle/>
                    <a:p>
                      <a:pPr algn="ctr"/>
                      <a:r>
                        <a:rPr lang="en-GB" dirty="0"/>
                        <a:t>Lunch</a:t>
                      </a:r>
                    </a:p>
                  </a:txBody>
                  <a:tcPr>
                    <a:solidFill>
                      <a:schemeClr val="tx1">
                        <a:lumMod val="75000"/>
                        <a:lumOff val="25000"/>
                      </a:schemeClr>
                    </a:solidFill>
                  </a:tcPr>
                </a:tc>
                <a:tc>
                  <a:txBody>
                    <a:bodyPr/>
                    <a:lstStyle/>
                    <a:p>
                      <a:pPr algn="ctr"/>
                      <a:r>
                        <a:rPr lang="en-GB" dirty="0"/>
                        <a:t>Lesson 4</a:t>
                      </a:r>
                    </a:p>
                  </a:txBody>
                  <a:tcPr>
                    <a:solidFill>
                      <a:schemeClr val="tx1">
                        <a:lumMod val="75000"/>
                        <a:lumOff val="25000"/>
                      </a:schemeClr>
                    </a:solidFill>
                  </a:tcPr>
                </a:tc>
                <a:tc>
                  <a:txBody>
                    <a:bodyPr/>
                    <a:lstStyle/>
                    <a:p>
                      <a:pPr algn="ctr"/>
                      <a:r>
                        <a:rPr lang="en-GB" dirty="0"/>
                        <a:t>Lesson 5</a:t>
                      </a:r>
                    </a:p>
                  </a:txBody>
                  <a:tcPr>
                    <a:solidFill>
                      <a:schemeClr val="tx1">
                        <a:lumMod val="75000"/>
                        <a:lumOff val="25000"/>
                      </a:schemeClr>
                    </a:solidFill>
                  </a:tcPr>
                </a:tc>
                <a:tc>
                  <a:txBody>
                    <a:bodyPr/>
                    <a:lstStyle/>
                    <a:p>
                      <a:pPr algn="ctr"/>
                      <a:r>
                        <a:rPr lang="en-GB" dirty="0"/>
                        <a:t>End of the day</a:t>
                      </a:r>
                    </a:p>
                  </a:txBody>
                  <a:tcPr>
                    <a:solidFill>
                      <a:schemeClr val="tx1">
                        <a:lumMod val="75000"/>
                        <a:lumOff val="25000"/>
                      </a:schemeClr>
                    </a:solidFill>
                  </a:tcPr>
                </a:tc>
                <a:extLst>
                  <a:ext uri="{0D108BD9-81ED-4DB2-BD59-A6C34878D82A}">
                    <a16:rowId xmlns:a16="http://schemas.microsoft.com/office/drawing/2014/main" val="1168921741"/>
                  </a:ext>
                </a:extLst>
              </a:tr>
              <a:tr h="801224">
                <a:tc>
                  <a:txBody>
                    <a:bodyPr/>
                    <a:lstStyle/>
                    <a:p>
                      <a:pPr algn="ctr"/>
                      <a:r>
                        <a:rPr lang="en-GB" dirty="0"/>
                        <a:t>8:45am</a:t>
                      </a:r>
                    </a:p>
                    <a:p>
                      <a:pPr algn="ctr"/>
                      <a:r>
                        <a:rPr lang="en-GB" dirty="0"/>
                        <a:t>Soft start </a:t>
                      </a:r>
                    </a:p>
                  </a:txBody>
                  <a:tcPr>
                    <a:solidFill>
                      <a:schemeClr val="bg1">
                        <a:lumMod val="75000"/>
                      </a:schemeClr>
                    </a:solidFill>
                  </a:tcPr>
                </a:tc>
                <a:tc>
                  <a:txBody>
                    <a:bodyPr/>
                    <a:lstStyle/>
                    <a:p>
                      <a:pPr algn="ctr"/>
                      <a:r>
                        <a:rPr lang="en-GB" dirty="0"/>
                        <a:t>Phonics</a:t>
                      </a:r>
                    </a:p>
                  </a:txBody>
                  <a:tcPr>
                    <a:solidFill>
                      <a:schemeClr val="bg1">
                        <a:lumMod val="75000"/>
                      </a:schemeClr>
                    </a:solidFill>
                  </a:tcPr>
                </a:tc>
                <a:tc>
                  <a:txBody>
                    <a:bodyPr/>
                    <a:lstStyle/>
                    <a:p>
                      <a:pPr algn="ctr"/>
                      <a:r>
                        <a:rPr lang="en-GB" dirty="0" smtClean="0"/>
                        <a:t>Maths</a:t>
                      </a:r>
                    </a:p>
                    <a:p>
                      <a:pPr algn="ctr"/>
                      <a:endParaRPr lang="en-GB" dirty="0" smtClean="0"/>
                    </a:p>
                    <a:p>
                      <a:pPr algn="ctr"/>
                      <a:r>
                        <a:rPr lang="en-GB" dirty="0" smtClean="0"/>
                        <a:t>Reading</a:t>
                      </a:r>
                      <a:endParaRPr lang="en-GB" dirty="0"/>
                    </a:p>
                  </a:txBody>
                  <a:tcPr>
                    <a:solidFill>
                      <a:schemeClr val="bg1">
                        <a:lumMod val="75000"/>
                      </a:schemeClr>
                    </a:solidFill>
                  </a:tcPr>
                </a:tc>
                <a:tc>
                  <a:txBody>
                    <a:bodyPr/>
                    <a:lstStyle/>
                    <a:p>
                      <a:pPr algn="ctr"/>
                      <a:r>
                        <a:rPr lang="en-GB" dirty="0"/>
                        <a:t>10:30-10:45am</a:t>
                      </a:r>
                    </a:p>
                  </a:txBody>
                  <a:tcPr>
                    <a:solidFill>
                      <a:schemeClr val="bg1">
                        <a:lumMod val="75000"/>
                      </a:schemeClr>
                    </a:solidFill>
                  </a:tcPr>
                </a:tc>
                <a:tc>
                  <a:txBody>
                    <a:bodyPr/>
                    <a:lstStyle/>
                    <a:p>
                      <a:pPr algn="ctr"/>
                      <a:r>
                        <a:rPr lang="en-GB" dirty="0" smtClean="0"/>
                        <a:t>English</a:t>
                      </a:r>
                    </a:p>
                    <a:p>
                      <a:pPr algn="ctr"/>
                      <a:endParaRPr lang="en-GB" dirty="0" smtClean="0"/>
                    </a:p>
                    <a:p>
                      <a:pPr algn="ctr"/>
                      <a:r>
                        <a:rPr lang="en-GB" sz="1500" dirty="0" smtClean="0"/>
                        <a:t>Handwriting</a:t>
                      </a:r>
                      <a:endParaRPr lang="en-GB" sz="1500" dirty="0"/>
                    </a:p>
                  </a:txBody>
                  <a:tcPr>
                    <a:solidFill>
                      <a:schemeClr val="bg1">
                        <a:lumMod val="75000"/>
                      </a:schemeClr>
                    </a:solidFill>
                  </a:tcPr>
                </a:tc>
                <a:tc>
                  <a:txBody>
                    <a:bodyPr/>
                    <a:lstStyle/>
                    <a:p>
                      <a:pPr algn="ctr"/>
                      <a:r>
                        <a:rPr lang="en-GB" dirty="0"/>
                        <a:t>12-1pm</a:t>
                      </a:r>
                    </a:p>
                  </a:txBody>
                  <a:tcPr>
                    <a:solidFill>
                      <a:schemeClr val="bg1">
                        <a:lumMod val="75000"/>
                      </a:schemeClr>
                    </a:solidFill>
                  </a:tcPr>
                </a:tc>
                <a:tc>
                  <a:txBody>
                    <a:bodyPr/>
                    <a:lstStyle/>
                    <a:p>
                      <a:pPr algn="ctr"/>
                      <a:r>
                        <a:rPr lang="en-GB" dirty="0" smtClean="0"/>
                        <a:t>Mastering Number</a:t>
                      </a:r>
                    </a:p>
                    <a:p>
                      <a:pPr algn="ctr"/>
                      <a:endParaRPr lang="en-GB" dirty="0" smtClean="0"/>
                    </a:p>
                    <a:p>
                      <a:pPr algn="ctr"/>
                      <a:r>
                        <a:rPr lang="en-GB" dirty="0" err="1" smtClean="0"/>
                        <a:t>Eg</a:t>
                      </a:r>
                      <a:r>
                        <a:rPr lang="en-GB" dirty="0" smtClean="0"/>
                        <a:t> RE</a:t>
                      </a:r>
                      <a:endParaRPr lang="en-GB" dirty="0"/>
                    </a:p>
                  </a:txBody>
                  <a:tcPr>
                    <a:solidFill>
                      <a:schemeClr val="bg1">
                        <a:lumMod val="75000"/>
                      </a:schemeClr>
                    </a:solidFill>
                  </a:tcPr>
                </a:tc>
                <a:tc>
                  <a:txBody>
                    <a:bodyPr/>
                    <a:lstStyle/>
                    <a:p>
                      <a:pPr algn="ctr"/>
                      <a:r>
                        <a:rPr lang="en-GB" dirty="0" err="1" smtClean="0"/>
                        <a:t>Eg</a:t>
                      </a:r>
                      <a:r>
                        <a:rPr lang="en-GB" dirty="0" smtClean="0"/>
                        <a:t> Science</a:t>
                      </a:r>
                      <a:endParaRPr lang="en-GB" dirty="0"/>
                    </a:p>
                  </a:txBody>
                  <a:tcPr>
                    <a:solidFill>
                      <a:schemeClr val="bg1">
                        <a:lumMod val="75000"/>
                      </a:schemeClr>
                    </a:solidFill>
                  </a:tcPr>
                </a:tc>
                <a:tc>
                  <a:txBody>
                    <a:bodyPr/>
                    <a:lstStyle/>
                    <a:p>
                      <a:pPr algn="ctr"/>
                      <a:r>
                        <a:rPr lang="en-GB" dirty="0"/>
                        <a:t>Story/end</a:t>
                      </a:r>
                      <a:r>
                        <a:rPr lang="en-GB" baseline="0" dirty="0"/>
                        <a:t> of day prayer </a:t>
                      </a:r>
                    </a:p>
                    <a:p>
                      <a:pPr algn="ctr"/>
                      <a:r>
                        <a:rPr lang="en-GB" baseline="0" dirty="0"/>
                        <a:t>3:15pm</a:t>
                      </a:r>
                    </a:p>
                    <a:p>
                      <a:pPr algn="ctr"/>
                      <a:endParaRPr lang="en-GB" dirty="0"/>
                    </a:p>
                  </a:txBody>
                  <a:tcPr>
                    <a:solidFill>
                      <a:schemeClr val="bg1">
                        <a:lumMod val="75000"/>
                      </a:schemeClr>
                    </a:solidFill>
                  </a:tcPr>
                </a:tc>
                <a:extLst>
                  <a:ext uri="{0D108BD9-81ED-4DB2-BD59-A6C34878D82A}">
                    <a16:rowId xmlns:a16="http://schemas.microsoft.com/office/drawing/2014/main" val="3522721082"/>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304926930"/>
              </p:ext>
            </p:extLst>
          </p:nvPr>
        </p:nvGraphicFramePr>
        <p:xfrm>
          <a:off x="2199951" y="4982773"/>
          <a:ext cx="8127999" cy="100584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1873249360"/>
                    </a:ext>
                  </a:extLst>
                </a:gridCol>
                <a:gridCol w="2709333">
                  <a:extLst>
                    <a:ext uri="{9D8B030D-6E8A-4147-A177-3AD203B41FA5}">
                      <a16:colId xmlns:a16="http://schemas.microsoft.com/office/drawing/2014/main" val="404708006"/>
                    </a:ext>
                  </a:extLst>
                </a:gridCol>
                <a:gridCol w="2709333">
                  <a:extLst>
                    <a:ext uri="{9D8B030D-6E8A-4147-A177-3AD203B41FA5}">
                      <a16:colId xmlns:a16="http://schemas.microsoft.com/office/drawing/2014/main" val="3159611675"/>
                    </a:ext>
                  </a:extLst>
                </a:gridCol>
              </a:tblGrid>
              <a:tr h="0">
                <a:tc>
                  <a:txBody>
                    <a:bodyPr/>
                    <a:lstStyle/>
                    <a:p>
                      <a:r>
                        <a:rPr lang="en-GB" dirty="0"/>
                        <a:t>PE Days</a:t>
                      </a:r>
                    </a:p>
                  </a:txBody>
                  <a:tcPr>
                    <a:solidFill>
                      <a:schemeClr val="tx1">
                        <a:lumMod val="75000"/>
                        <a:lumOff val="25000"/>
                      </a:schemeClr>
                    </a:solidFill>
                  </a:tcPr>
                </a:tc>
                <a:tc>
                  <a:txBody>
                    <a:bodyPr/>
                    <a:lstStyle/>
                    <a:p>
                      <a:r>
                        <a:rPr lang="en-GB" dirty="0"/>
                        <a:t>Forest School</a:t>
                      </a:r>
                    </a:p>
                  </a:txBody>
                  <a:tcPr>
                    <a:solidFill>
                      <a:schemeClr val="tx1">
                        <a:lumMod val="75000"/>
                        <a:lumOff val="25000"/>
                      </a:schemeClr>
                    </a:solidFill>
                  </a:tcPr>
                </a:tc>
                <a:tc>
                  <a:txBody>
                    <a:bodyPr/>
                    <a:lstStyle/>
                    <a:p>
                      <a:r>
                        <a:rPr lang="en-GB" dirty="0"/>
                        <a:t>Swimming </a:t>
                      </a:r>
                    </a:p>
                  </a:txBody>
                  <a:tcPr>
                    <a:solidFill>
                      <a:schemeClr val="tx1">
                        <a:lumMod val="75000"/>
                        <a:lumOff val="25000"/>
                      </a:schemeClr>
                    </a:solidFill>
                  </a:tcPr>
                </a:tc>
                <a:extLst>
                  <a:ext uri="{0D108BD9-81ED-4DB2-BD59-A6C34878D82A}">
                    <a16:rowId xmlns:a16="http://schemas.microsoft.com/office/drawing/2014/main" val="3330357764"/>
                  </a:ext>
                </a:extLst>
              </a:tr>
              <a:tr h="0">
                <a:tc>
                  <a:txBody>
                    <a:bodyPr/>
                    <a:lstStyle/>
                    <a:p>
                      <a:r>
                        <a:rPr lang="en-GB" dirty="0"/>
                        <a:t>Wednesday</a:t>
                      </a:r>
                    </a:p>
                    <a:p>
                      <a:r>
                        <a:rPr lang="en-GB" dirty="0"/>
                        <a:t>Thursday</a:t>
                      </a:r>
                    </a:p>
                  </a:txBody>
                  <a:tcPr>
                    <a:solidFill>
                      <a:schemeClr val="bg1">
                        <a:lumMod val="75000"/>
                      </a:schemeClr>
                    </a:solidFill>
                  </a:tcPr>
                </a:tc>
                <a:tc>
                  <a:txBody>
                    <a:bodyPr/>
                    <a:lstStyle/>
                    <a:p>
                      <a:r>
                        <a:rPr lang="en-GB" dirty="0" smtClean="0"/>
                        <a:t>1</a:t>
                      </a:r>
                      <a:r>
                        <a:rPr lang="en-GB" baseline="0" dirty="0" smtClean="0"/>
                        <a:t> session per half term</a:t>
                      </a:r>
                      <a:endParaRPr lang="en-GB" dirty="0"/>
                    </a:p>
                  </a:txBody>
                  <a:tcPr>
                    <a:solidFill>
                      <a:schemeClr val="bg1">
                        <a:lumMod val="75000"/>
                      </a:schemeClr>
                    </a:solidFill>
                  </a:tcPr>
                </a:tc>
                <a:tc>
                  <a:txBody>
                    <a:bodyPr/>
                    <a:lstStyle/>
                    <a:p>
                      <a:r>
                        <a:rPr lang="en-GB" dirty="0"/>
                        <a:t>No</a:t>
                      </a:r>
                    </a:p>
                  </a:txBody>
                  <a:tcPr>
                    <a:solidFill>
                      <a:schemeClr val="bg1">
                        <a:lumMod val="75000"/>
                      </a:schemeClr>
                    </a:solidFill>
                  </a:tcPr>
                </a:tc>
                <a:extLst>
                  <a:ext uri="{0D108BD9-81ED-4DB2-BD59-A6C34878D82A}">
                    <a16:rowId xmlns:a16="http://schemas.microsoft.com/office/drawing/2014/main" val="3867066239"/>
                  </a:ext>
                </a:extLst>
              </a:tr>
            </a:tbl>
          </a:graphicData>
        </a:graphic>
      </p:graphicFrame>
    </p:spTree>
    <p:extLst>
      <p:ext uri="{BB962C8B-B14F-4D97-AF65-F5344CB8AC3E}">
        <p14:creationId xmlns:p14="http://schemas.microsoft.com/office/powerpoint/2010/main" val="3905042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pic>
        <p:nvPicPr>
          <p:cNvPr id="4" name="Picture 2" descr="St Thomas More RC VA Scho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39687"/>
            <a:ext cx="4289372" cy="113119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4"/>
          <p:cNvGraphicFramePr>
            <a:graphicFrameLocks noGrp="1"/>
          </p:cNvGraphicFramePr>
          <p:nvPr>
            <p:extLst>
              <p:ext uri="{D42A27DB-BD31-4B8C-83A1-F6EECF244321}">
                <p14:modId xmlns:p14="http://schemas.microsoft.com/office/powerpoint/2010/main" val="2714178163"/>
              </p:ext>
            </p:extLst>
          </p:nvPr>
        </p:nvGraphicFramePr>
        <p:xfrm>
          <a:off x="1096334" y="1148012"/>
          <a:ext cx="4952774" cy="4023360"/>
        </p:xfrm>
        <a:graphic>
          <a:graphicData uri="http://schemas.openxmlformats.org/drawingml/2006/table">
            <a:tbl>
              <a:tblPr firstRow="1" bandRow="1">
                <a:tableStyleId>{5C22544A-7EE6-4342-B048-85BDC9FD1C3A}</a:tableStyleId>
              </a:tblPr>
              <a:tblGrid>
                <a:gridCol w="1461409">
                  <a:extLst>
                    <a:ext uri="{9D8B030D-6E8A-4147-A177-3AD203B41FA5}">
                      <a16:colId xmlns:a16="http://schemas.microsoft.com/office/drawing/2014/main" val="1138999808"/>
                    </a:ext>
                  </a:extLst>
                </a:gridCol>
                <a:gridCol w="3491365">
                  <a:extLst>
                    <a:ext uri="{9D8B030D-6E8A-4147-A177-3AD203B41FA5}">
                      <a16:colId xmlns:a16="http://schemas.microsoft.com/office/drawing/2014/main" val="1062271879"/>
                    </a:ext>
                  </a:extLst>
                </a:gridCol>
              </a:tblGrid>
              <a:tr h="219009">
                <a:tc>
                  <a:txBody>
                    <a:bodyPr/>
                    <a:lstStyle/>
                    <a:p>
                      <a:pPr algn="ctr"/>
                      <a:r>
                        <a:rPr lang="en-GB" dirty="0"/>
                        <a:t>Subject area </a:t>
                      </a:r>
                    </a:p>
                  </a:txBody>
                  <a:tcPr>
                    <a:solidFill>
                      <a:schemeClr val="tx1">
                        <a:lumMod val="65000"/>
                        <a:lumOff val="35000"/>
                      </a:schemeClr>
                    </a:solidFill>
                  </a:tcPr>
                </a:tc>
                <a:tc>
                  <a:txBody>
                    <a:bodyPr/>
                    <a:lstStyle/>
                    <a:p>
                      <a:pPr algn="ctr"/>
                      <a:r>
                        <a:rPr lang="en-GB" dirty="0"/>
                        <a:t>Autumn 1 Topic </a:t>
                      </a:r>
                    </a:p>
                  </a:txBody>
                  <a:tcPr>
                    <a:solidFill>
                      <a:schemeClr val="tx1">
                        <a:lumMod val="65000"/>
                        <a:lumOff val="35000"/>
                      </a:schemeClr>
                    </a:solidFill>
                  </a:tcPr>
                </a:tc>
                <a:extLst>
                  <a:ext uri="{0D108BD9-81ED-4DB2-BD59-A6C34878D82A}">
                    <a16:rowId xmlns:a16="http://schemas.microsoft.com/office/drawing/2014/main" val="3078917911"/>
                  </a:ext>
                </a:extLst>
              </a:tr>
              <a:tr h="383267">
                <a:tc>
                  <a:txBody>
                    <a:bodyPr/>
                    <a:lstStyle/>
                    <a:p>
                      <a:r>
                        <a:rPr lang="en-GB" dirty="0"/>
                        <a:t>English &amp; Phonics</a:t>
                      </a:r>
                    </a:p>
                  </a:txBody>
                  <a:tcPr/>
                </a:tc>
                <a:tc>
                  <a:txBody>
                    <a:bodyPr/>
                    <a:lstStyle/>
                    <a:p>
                      <a:r>
                        <a:rPr lang="en-GB" dirty="0"/>
                        <a:t>Initial sounds and digraphs</a:t>
                      </a:r>
                    </a:p>
                    <a:p>
                      <a:r>
                        <a:rPr lang="en-GB" dirty="0"/>
                        <a:t>Sentence writing</a:t>
                      </a:r>
                    </a:p>
                  </a:txBody>
                  <a:tcPr/>
                </a:tc>
                <a:extLst>
                  <a:ext uri="{0D108BD9-81ED-4DB2-BD59-A6C34878D82A}">
                    <a16:rowId xmlns:a16="http://schemas.microsoft.com/office/drawing/2014/main" val="3227358639"/>
                  </a:ext>
                </a:extLst>
              </a:tr>
              <a:tr h="547524">
                <a:tc>
                  <a:txBody>
                    <a:bodyPr/>
                    <a:lstStyle/>
                    <a:p>
                      <a:r>
                        <a:rPr lang="en-GB" dirty="0"/>
                        <a:t>Maths</a:t>
                      </a:r>
                    </a:p>
                  </a:txBody>
                  <a:tcPr/>
                </a:tc>
                <a:tc>
                  <a:txBody>
                    <a:bodyPr/>
                    <a:lstStyle/>
                    <a:p>
                      <a:r>
                        <a:rPr lang="en-GB" dirty="0"/>
                        <a:t>Place value within 10</a:t>
                      </a:r>
                    </a:p>
                    <a:p>
                      <a:r>
                        <a:rPr lang="en-GB" dirty="0"/>
                        <a:t>Addition and Subtraction within 10</a:t>
                      </a:r>
                    </a:p>
                  </a:txBody>
                  <a:tcPr/>
                </a:tc>
                <a:extLst>
                  <a:ext uri="{0D108BD9-81ED-4DB2-BD59-A6C34878D82A}">
                    <a16:rowId xmlns:a16="http://schemas.microsoft.com/office/drawing/2014/main" val="4282951240"/>
                  </a:ext>
                </a:extLst>
              </a:tr>
              <a:tr h="219009">
                <a:tc>
                  <a:txBody>
                    <a:bodyPr/>
                    <a:lstStyle/>
                    <a:p>
                      <a:r>
                        <a:rPr lang="en-GB" dirty="0"/>
                        <a:t>RE</a:t>
                      </a:r>
                    </a:p>
                  </a:txBody>
                  <a:tcPr/>
                </a:tc>
                <a:tc>
                  <a:txBody>
                    <a:bodyPr/>
                    <a:lstStyle/>
                    <a:p>
                      <a:r>
                        <a:rPr lang="en-GB" dirty="0"/>
                        <a:t>Creation &amp; Covenant</a:t>
                      </a:r>
                    </a:p>
                  </a:txBody>
                  <a:tcPr/>
                </a:tc>
                <a:extLst>
                  <a:ext uri="{0D108BD9-81ED-4DB2-BD59-A6C34878D82A}">
                    <a16:rowId xmlns:a16="http://schemas.microsoft.com/office/drawing/2014/main" val="199652515"/>
                  </a:ext>
                </a:extLst>
              </a:tr>
              <a:tr h="219009">
                <a:tc>
                  <a:txBody>
                    <a:bodyPr/>
                    <a:lstStyle/>
                    <a:p>
                      <a:r>
                        <a:rPr lang="en-GB" dirty="0"/>
                        <a:t>Science</a:t>
                      </a:r>
                    </a:p>
                  </a:txBody>
                  <a:tcPr/>
                </a:tc>
                <a:tc>
                  <a:txBody>
                    <a:bodyPr/>
                    <a:lstStyle/>
                    <a:p>
                      <a:r>
                        <a:rPr lang="en-GB" dirty="0"/>
                        <a:t>Animals including Humans</a:t>
                      </a:r>
                    </a:p>
                  </a:txBody>
                  <a:tcPr/>
                </a:tc>
                <a:extLst>
                  <a:ext uri="{0D108BD9-81ED-4DB2-BD59-A6C34878D82A}">
                    <a16:rowId xmlns:a16="http://schemas.microsoft.com/office/drawing/2014/main" val="1508175659"/>
                  </a:ext>
                </a:extLst>
              </a:tr>
              <a:tr h="219009">
                <a:tc>
                  <a:txBody>
                    <a:bodyPr/>
                    <a:lstStyle/>
                    <a:p>
                      <a:r>
                        <a:rPr lang="en-GB" dirty="0"/>
                        <a:t>History </a:t>
                      </a:r>
                    </a:p>
                  </a:txBody>
                  <a:tcPr/>
                </a:tc>
                <a:tc>
                  <a:txBody>
                    <a:bodyPr/>
                    <a:lstStyle/>
                    <a:p>
                      <a:r>
                        <a:rPr lang="en-GB" dirty="0"/>
                        <a:t>How am I making History</a:t>
                      </a:r>
                    </a:p>
                  </a:txBody>
                  <a:tcPr/>
                </a:tc>
                <a:extLst>
                  <a:ext uri="{0D108BD9-81ED-4DB2-BD59-A6C34878D82A}">
                    <a16:rowId xmlns:a16="http://schemas.microsoft.com/office/drawing/2014/main" val="3089842330"/>
                  </a:ext>
                </a:extLst>
              </a:tr>
              <a:tr h="383267">
                <a:tc>
                  <a:txBody>
                    <a:bodyPr/>
                    <a:lstStyle/>
                    <a:p>
                      <a:r>
                        <a:rPr lang="en-GB" dirty="0"/>
                        <a:t>PE</a:t>
                      </a:r>
                    </a:p>
                  </a:txBody>
                  <a:tcPr/>
                </a:tc>
                <a:tc>
                  <a:txBody>
                    <a:bodyPr/>
                    <a:lstStyle/>
                    <a:p>
                      <a:r>
                        <a:rPr lang="en-GB" dirty="0"/>
                        <a:t>Fundamentals</a:t>
                      </a:r>
                    </a:p>
                    <a:p>
                      <a:r>
                        <a:rPr lang="en-GB" dirty="0"/>
                        <a:t>Ball Skills</a:t>
                      </a:r>
                    </a:p>
                  </a:txBody>
                  <a:tcPr/>
                </a:tc>
                <a:extLst>
                  <a:ext uri="{0D108BD9-81ED-4DB2-BD59-A6C34878D82A}">
                    <a16:rowId xmlns:a16="http://schemas.microsoft.com/office/drawing/2014/main" val="3019860272"/>
                  </a:ext>
                </a:extLst>
              </a:tr>
              <a:tr h="219009">
                <a:tc>
                  <a:txBody>
                    <a:bodyPr/>
                    <a:lstStyle/>
                    <a:p>
                      <a:r>
                        <a:rPr lang="en-GB" dirty="0"/>
                        <a:t>Computing</a:t>
                      </a:r>
                    </a:p>
                  </a:txBody>
                  <a:tcPr/>
                </a:tc>
                <a:tc>
                  <a:txBody>
                    <a:bodyPr/>
                    <a:lstStyle/>
                    <a:p>
                      <a:r>
                        <a:rPr lang="en-GB" dirty="0"/>
                        <a:t>Computing systems and networks</a:t>
                      </a:r>
                    </a:p>
                  </a:txBody>
                  <a:tcPr/>
                </a:tc>
                <a:extLst>
                  <a:ext uri="{0D108BD9-81ED-4DB2-BD59-A6C34878D82A}">
                    <a16:rowId xmlns:a16="http://schemas.microsoft.com/office/drawing/2014/main" val="2957177097"/>
                  </a:ext>
                </a:extLst>
              </a:tr>
            </a:tbl>
          </a:graphicData>
        </a:graphic>
      </p:graphicFrame>
      <p:cxnSp>
        <p:nvCxnSpPr>
          <p:cNvPr id="8" name="Straight Arrow Connector 7"/>
          <p:cNvCxnSpPr/>
          <p:nvPr/>
        </p:nvCxnSpPr>
        <p:spPr>
          <a:xfrm>
            <a:off x="7756626" y="6080305"/>
            <a:ext cx="744279" cy="0"/>
          </a:xfrm>
          <a:prstGeom prst="straightConnector1">
            <a:avLst/>
          </a:prstGeom>
          <a:ln w="76200">
            <a:solidFill>
              <a:schemeClr val="bg1"/>
            </a:solidFill>
            <a:tailEnd type="triangle"/>
          </a:ln>
        </p:spPr>
        <p:style>
          <a:lnRef idx="2">
            <a:schemeClr val="accent6"/>
          </a:lnRef>
          <a:fillRef idx="0">
            <a:schemeClr val="accent6"/>
          </a:fillRef>
          <a:effectRef idx="1">
            <a:schemeClr val="accent6"/>
          </a:effectRef>
          <a:fontRef idx="minor">
            <a:schemeClr val="tx1"/>
          </a:fontRef>
        </p:style>
      </p:cxnSp>
      <p:sp>
        <p:nvSpPr>
          <p:cNvPr id="10" name="TextBox 9"/>
          <p:cNvSpPr txBox="1"/>
          <p:nvPr/>
        </p:nvSpPr>
        <p:spPr>
          <a:xfrm>
            <a:off x="3365387" y="5592096"/>
            <a:ext cx="4077528" cy="1200329"/>
          </a:xfrm>
          <a:prstGeom prst="rect">
            <a:avLst/>
          </a:prstGeom>
          <a:noFill/>
        </p:spPr>
        <p:txBody>
          <a:bodyPr wrap="square" rtlCol="0">
            <a:spAutoFit/>
          </a:bodyPr>
          <a:lstStyle/>
          <a:p>
            <a:r>
              <a:rPr lang="en-GB" dirty="0">
                <a:solidFill>
                  <a:schemeClr val="bg1"/>
                </a:solidFill>
                <a:latin typeface="XCCW Joined 1a" panose="03050602040000000000" pitchFamily="66" charset="0"/>
              </a:rPr>
              <a:t>Please check our subject curriculum maps for termly topics</a:t>
            </a:r>
          </a:p>
          <a:p>
            <a:r>
              <a:rPr lang="en-GB" dirty="0">
                <a:solidFill>
                  <a:schemeClr val="bg1"/>
                </a:solidFill>
                <a:latin typeface="XCCW Joined 1a" panose="03050602040000000000" pitchFamily="66" charset="0"/>
              </a:rPr>
              <a:t>E.g.</a:t>
            </a:r>
          </a:p>
        </p:txBody>
      </p:sp>
      <p:sp>
        <p:nvSpPr>
          <p:cNvPr id="11" name="TextBox 10">
            <a:extLst>
              <a:ext uri="{FF2B5EF4-FFF2-40B4-BE49-F238E27FC236}">
                <a16:creationId xmlns:a16="http://schemas.microsoft.com/office/drawing/2014/main" id="{FD61D43C-A945-A64B-8992-7A1FC24B20CA}"/>
              </a:ext>
            </a:extLst>
          </p:cNvPr>
          <p:cNvSpPr txBox="1"/>
          <p:nvPr/>
        </p:nvSpPr>
        <p:spPr>
          <a:xfrm>
            <a:off x="5741581" y="313676"/>
            <a:ext cx="4140877" cy="769441"/>
          </a:xfrm>
          <a:prstGeom prst="rect">
            <a:avLst/>
          </a:prstGeom>
          <a:noFill/>
        </p:spPr>
        <p:txBody>
          <a:bodyPr wrap="none" rtlCol="0">
            <a:spAutoFit/>
          </a:bodyPr>
          <a:lstStyle/>
          <a:p>
            <a:r>
              <a:rPr lang="en-US" sz="4400" b="1" u="sng" dirty="0">
                <a:solidFill>
                  <a:schemeClr val="bg1"/>
                </a:solidFill>
                <a:latin typeface="XCCW Joined 1a" panose="03050602040000000000" pitchFamily="66" charset="0"/>
                <a:cs typeface="Arial" panose="020B0604020202020204" pitchFamily="34" charset="0"/>
              </a:rPr>
              <a:t>Curriculum </a:t>
            </a:r>
          </a:p>
        </p:txBody>
      </p:sp>
      <p:pic>
        <p:nvPicPr>
          <p:cNvPr id="2" name="Picture 1"/>
          <p:cNvPicPr>
            <a:picLocks noChangeAspect="1"/>
          </p:cNvPicPr>
          <p:nvPr/>
        </p:nvPicPr>
        <p:blipFill>
          <a:blip r:embed="rId4"/>
          <a:stretch>
            <a:fillRect/>
          </a:stretch>
        </p:blipFill>
        <p:spPr>
          <a:xfrm>
            <a:off x="983442" y="964768"/>
            <a:ext cx="7517463" cy="3472502"/>
          </a:xfrm>
          <a:prstGeom prst="rect">
            <a:avLst/>
          </a:prstGeom>
        </p:spPr>
      </p:pic>
      <p:pic>
        <p:nvPicPr>
          <p:cNvPr id="3" name="Picture 2"/>
          <p:cNvPicPr>
            <a:picLocks noChangeAspect="1"/>
          </p:cNvPicPr>
          <p:nvPr/>
        </p:nvPicPr>
        <p:blipFill>
          <a:blip r:embed="rId5"/>
          <a:stretch>
            <a:fillRect/>
          </a:stretch>
        </p:blipFill>
        <p:spPr>
          <a:xfrm>
            <a:off x="983443" y="4458790"/>
            <a:ext cx="7517462" cy="1082012"/>
          </a:xfrm>
          <a:prstGeom prst="rect">
            <a:avLst/>
          </a:prstGeom>
        </p:spPr>
      </p:pic>
      <p:pic>
        <p:nvPicPr>
          <p:cNvPr id="6" name="Picture 5"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71726" y="5358459"/>
            <a:ext cx="3417735" cy="1377425"/>
          </a:xfrm>
          <a:prstGeom prst="rect">
            <a:avLst/>
          </a:prstGeom>
        </p:spPr>
      </p:pic>
    </p:spTree>
    <p:extLst>
      <p:ext uri="{BB962C8B-B14F-4D97-AF65-F5344CB8AC3E}">
        <p14:creationId xmlns:p14="http://schemas.microsoft.com/office/powerpoint/2010/main" val="2405377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a:extLst>
            <a:ext uri="{FF2B5EF4-FFF2-40B4-BE49-F238E27FC236}">
              <a16:creationId xmlns:a16="http://schemas.microsoft.com/office/drawing/2014/main" id="{6839F2BC-5297-B9A2-AE5B-9DD79234B494}"/>
            </a:ext>
          </a:extLst>
        </p:cNvPr>
        <p:cNvGrpSpPr/>
        <p:nvPr/>
      </p:nvGrpSpPr>
      <p:grpSpPr>
        <a:xfrm>
          <a:off x="0" y="0"/>
          <a:ext cx="0" cy="0"/>
          <a:chOff x="0" y="0"/>
          <a:chExt cx="0" cy="0"/>
        </a:xfrm>
      </p:grpSpPr>
      <p:pic>
        <p:nvPicPr>
          <p:cNvPr id="2" name="Picture 2" descr="St Thomas More RC VA School">
            <a:extLst>
              <a:ext uri="{FF2B5EF4-FFF2-40B4-BE49-F238E27FC236}">
                <a16:creationId xmlns:a16="http://schemas.microsoft.com/office/drawing/2014/main" id="{D85B2DF8-F8AA-35C2-77F1-D6DCA973BC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39687"/>
            <a:ext cx="4289372" cy="113119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C08EDB3-F757-86AF-5AD3-376AF0153A5A}"/>
              </a:ext>
            </a:extLst>
          </p:cNvPr>
          <p:cNvSpPr txBox="1"/>
          <p:nvPr/>
        </p:nvSpPr>
        <p:spPr>
          <a:xfrm>
            <a:off x="2006016" y="1213879"/>
            <a:ext cx="9058890" cy="4708981"/>
          </a:xfrm>
          <a:prstGeom prst="rect">
            <a:avLst/>
          </a:prstGeom>
          <a:noFill/>
        </p:spPr>
        <p:txBody>
          <a:bodyPr wrap="none" rtlCol="0">
            <a:spAutoFit/>
          </a:bodyPr>
          <a:lstStyle/>
          <a:p>
            <a:r>
              <a:rPr lang="en-US" sz="3200" b="1" u="sng" dirty="0">
                <a:solidFill>
                  <a:schemeClr val="bg1"/>
                </a:solidFill>
                <a:latin typeface="XCCW Joined 1a" panose="03050602040000000000" pitchFamily="66" charset="0"/>
                <a:cs typeface="Arial" panose="020B0604020202020204" pitchFamily="34" charset="0"/>
              </a:rPr>
              <a:t>Reading</a:t>
            </a:r>
          </a:p>
          <a:p>
            <a:pPr marL="571500" indent="-571500">
              <a:buFont typeface="Arial" panose="020B0604020202020204" pitchFamily="34" charset="0"/>
              <a:buChar char="•"/>
            </a:pPr>
            <a:r>
              <a:rPr lang="en-US" sz="3200" dirty="0">
                <a:solidFill>
                  <a:schemeClr val="bg1"/>
                </a:solidFill>
                <a:latin typeface="XCCW Joined 1a" panose="03050602040000000000" pitchFamily="66" charset="0"/>
                <a:cs typeface="Arial" panose="020B0604020202020204" pitchFamily="34" charset="0"/>
              </a:rPr>
              <a:t>Shared Books, Independent books</a:t>
            </a:r>
          </a:p>
          <a:p>
            <a:pPr marL="571500" indent="-571500">
              <a:buFont typeface="Arial" panose="020B0604020202020204" pitchFamily="34" charset="0"/>
              <a:buChar char="•"/>
            </a:pPr>
            <a:r>
              <a:rPr lang="en-US" sz="3200" dirty="0">
                <a:solidFill>
                  <a:schemeClr val="bg1"/>
                </a:solidFill>
                <a:latin typeface="XCCW Joined 1a" panose="03050602040000000000" pitchFamily="66" charset="0"/>
                <a:cs typeface="Arial" panose="020B0604020202020204" pitchFamily="34" charset="0"/>
              </a:rPr>
              <a:t>Linked to Phonics</a:t>
            </a:r>
          </a:p>
          <a:p>
            <a:pPr marL="571500" indent="-571500">
              <a:buFont typeface="Arial" panose="020B0604020202020204" pitchFamily="34" charset="0"/>
              <a:buChar char="•"/>
            </a:pPr>
            <a:r>
              <a:rPr lang="en-US" sz="3200" dirty="0">
                <a:solidFill>
                  <a:schemeClr val="bg1"/>
                </a:solidFill>
                <a:latin typeface="XCCW Joined 1a" panose="03050602040000000000" pitchFamily="66" charset="0"/>
                <a:cs typeface="Arial" panose="020B0604020202020204" pitchFamily="34" charset="0"/>
              </a:rPr>
              <a:t>Repetition</a:t>
            </a:r>
          </a:p>
          <a:p>
            <a:pPr marL="571500" indent="-571500">
              <a:buFont typeface="Arial" panose="020B0604020202020204" pitchFamily="34" charset="0"/>
              <a:buChar char="•"/>
            </a:pPr>
            <a:r>
              <a:rPr lang="en-US" sz="3200" dirty="0">
                <a:solidFill>
                  <a:schemeClr val="bg1"/>
                </a:solidFill>
                <a:latin typeface="XCCW Joined 1a" panose="03050602040000000000" pitchFamily="66" charset="0"/>
                <a:cs typeface="Arial" panose="020B0604020202020204" pitchFamily="34" charset="0"/>
              </a:rPr>
              <a:t>Books in every </a:t>
            </a:r>
            <a:r>
              <a:rPr lang="en-US" sz="3200" dirty="0" smtClean="0">
                <a:solidFill>
                  <a:schemeClr val="bg1"/>
                </a:solidFill>
                <a:latin typeface="XCCW Joined 1a" panose="03050602040000000000" pitchFamily="66" charset="0"/>
                <a:cs typeface="Arial" panose="020B0604020202020204" pitchFamily="34" charset="0"/>
              </a:rPr>
              <a:t>day, </a:t>
            </a:r>
          </a:p>
          <a:p>
            <a:r>
              <a:rPr lang="en-US" sz="3200" dirty="0">
                <a:solidFill>
                  <a:schemeClr val="bg1"/>
                </a:solidFill>
                <a:latin typeface="XCCW Joined 1a" panose="03050602040000000000" pitchFamily="66" charset="0"/>
                <a:cs typeface="Arial" panose="020B0604020202020204" pitchFamily="34" charset="0"/>
              </a:rPr>
              <a:t> </a:t>
            </a:r>
            <a:r>
              <a:rPr lang="en-US" sz="3200" dirty="0" smtClean="0">
                <a:solidFill>
                  <a:schemeClr val="bg1"/>
                </a:solidFill>
                <a:latin typeface="XCCW Joined 1a" panose="03050602040000000000" pitchFamily="66" charset="0"/>
                <a:cs typeface="Arial" panose="020B0604020202020204" pitchFamily="34" charset="0"/>
              </a:rPr>
              <a:t> please sign reading records</a:t>
            </a:r>
            <a:endParaRPr lang="en-US" sz="3200" dirty="0">
              <a:solidFill>
                <a:schemeClr val="bg1"/>
              </a:solidFill>
              <a:latin typeface="XCCW Joined 1a" panose="03050602040000000000" pitchFamily="66" charset="0"/>
              <a:cs typeface="Arial" panose="020B0604020202020204" pitchFamily="34" charset="0"/>
            </a:endParaRPr>
          </a:p>
          <a:p>
            <a:pPr marL="571500" indent="-571500">
              <a:buFont typeface="Arial" panose="020B0604020202020204" pitchFamily="34" charset="0"/>
              <a:buChar char="•"/>
            </a:pPr>
            <a:r>
              <a:rPr lang="en-US" sz="3200" dirty="0">
                <a:solidFill>
                  <a:schemeClr val="bg1"/>
                </a:solidFill>
                <a:latin typeface="XCCW Joined 1a" panose="03050602040000000000" pitchFamily="66" charset="0"/>
                <a:cs typeface="Arial" panose="020B0604020202020204" pitchFamily="34" charset="0"/>
              </a:rPr>
              <a:t>Write in sharing books if you </a:t>
            </a:r>
            <a:endParaRPr lang="en-US" sz="3200" dirty="0" smtClean="0">
              <a:solidFill>
                <a:schemeClr val="bg1"/>
              </a:solidFill>
              <a:latin typeface="XCCW Joined 1a" panose="03050602040000000000" pitchFamily="66" charset="0"/>
              <a:cs typeface="Arial" panose="020B0604020202020204" pitchFamily="34" charset="0"/>
            </a:endParaRPr>
          </a:p>
          <a:p>
            <a:r>
              <a:rPr lang="en-US" sz="3200" dirty="0" smtClean="0">
                <a:solidFill>
                  <a:schemeClr val="bg1"/>
                </a:solidFill>
                <a:latin typeface="XCCW Joined 1a" panose="03050602040000000000" pitchFamily="66" charset="0"/>
                <a:cs typeface="Arial" panose="020B0604020202020204" pitchFamily="34" charset="0"/>
              </a:rPr>
              <a:t>  would </a:t>
            </a:r>
            <a:r>
              <a:rPr lang="en-US" sz="3200" dirty="0">
                <a:solidFill>
                  <a:schemeClr val="bg1"/>
                </a:solidFill>
                <a:latin typeface="XCCW Joined 1a" panose="03050602040000000000" pitchFamily="66" charset="0"/>
                <a:cs typeface="Arial" panose="020B0604020202020204" pitchFamily="34" charset="0"/>
              </a:rPr>
              <a:t>like</a:t>
            </a:r>
          </a:p>
          <a:p>
            <a:pPr marL="571500" indent="-571500">
              <a:buFont typeface="Arial" panose="020B0604020202020204" pitchFamily="34" charset="0"/>
              <a:buChar char="•"/>
            </a:pPr>
            <a:endParaRPr lang="en-US" sz="4400" b="1" u="sng" dirty="0">
              <a:solidFill>
                <a:schemeClr val="bg1"/>
              </a:solidFill>
              <a:latin typeface="XCCW Joined 1a" panose="03050602040000000000" pitchFamily="66" charset="0"/>
              <a:cs typeface="Arial" panose="020B0604020202020204" pitchFamily="34" charset="0"/>
            </a:endParaRPr>
          </a:p>
        </p:txBody>
      </p:sp>
    </p:spTree>
    <p:extLst>
      <p:ext uri="{BB962C8B-B14F-4D97-AF65-F5344CB8AC3E}">
        <p14:creationId xmlns:p14="http://schemas.microsoft.com/office/powerpoint/2010/main" val="868488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pic>
        <p:nvPicPr>
          <p:cNvPr id="4" name="Picture 2" descr="St Thomas More RC VA Scho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39687"/>
            <a:ext cx="4289372" cy="113119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D61D43C-A945-A64B-8992-7A1FC24B20CA}"/>
              </a:ext>
            </a:extLst>
          </p:cNvPr>
          <p:cNvSpPr txBox="1"/>
          <p:nvPr/>
        </p:nvSpPr>
        <p:spPr>
          <a:xfrm>
            <a:off x="2300261" y="1196164"/>
            <a:ext cx="8719054" cy="769441"/>
          </a:xfrm>
          <a:prstGeom prst="rect">
            <a:avLst/>
          </a:prstGeom>
          <a:noFill/>
        </p:spPr>
        <p:txBody>
          <a:bodyPr wrap="none" rtlCol="0">
            <a:spAutoFit/>
          </a:bodyPr>
          <a:lstStyle/>
          <a:p>
            <a:r>
              <a:rPr lang="en-US" sz="4400" b="1" u="sng" dirty="0">
                <a:solidFill>
                  <a:schemeClr val="bg1"/>
                </a:solidFill>
                <a:latin typeface="XCCW Joined 1a" panose="03050602040000000000" pitchFamily="66" charset="0"/>
                <a:cs typeface="Arial" panose="020B0604020202020204" pitchFamily="34" charset="0"/>
              </a:rPr>
              <a:t>Enrichment opportunities </a:t>
            </a:r>
          </a:p>
        </p:txBody>
      </p:sp>
      <p:pic>
        <p:nvPicPr>
          <p:cNvPr id="1028" name="Picture 4" descr="Enrichment - Whetley Academ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39260" y="4295554"/>
            <a:ext cx="3169599" cy="22398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350335" y="2498650"/>
            <a:ext cx="6836735" cy="4154984"/>
          </a:xfrm>
          <a:prstGeom prst="rect">
            <a:avLst/>
          </a:prstGeom>
          <a:noFill/>
        </p:spPr>
        <p:txBody>
          <a:bodyPr wrap="square" rtlCol="0">
            <a:spAutoFit/>
          </a:bodyPr>
          <a:lstStyle/>
          <a:p>
            <a:pPr marL="285750" indent="-285750">
              <a:buFont typeface="Arial" panose="020B0604020202020204" pitchFamily="34" charset="0"/>
              <a:buChar char="•"/>
            </a:pPr>
            <a:r>
              <a:rPr lang="en-GB" sz="4400" dirty="0" smtClean="0">
                <a:latin typeface="Comic Sans MS" panose="030F0702030302020204" pitchFamily="66" charset="0"/>
              </a:rPr>
              <a:t>School trips</a:t>
            </a:r>
            <a:endParaRPr lang="en-GB" sz="4400" dirty="0">
              <a:latin typeface="Comic Sans MS" panose="030F0702030302020204" pitchFamily="66" charset="0"/>
            </a:endParaRPr>
          </a:p>
          <a:p>
            <a:pPr marL="285750" indent="-285750">
              <a:buFont typeface="Arial" panose="020B0604020202020204" pitchFamily="34" charset="0"/>
              <a:buChar char="•"/>
            </a:pPr>
            <a:r>
              <a:rPr lang="en-GB" sz="4400" dirty="0" smtClean="0">
                <a:latin typeface="Comic Sans MS" panose="030F0702030302020204" pitchFamily="66" charset="0"/>
              </a:rPr>
              <a:t>Panto trip</a:t>
            </a:r>
          </a:p>
          <a:p>
            <a:pPr marL="285750" indent="-285750">
              <a:buFont typeface="Arial" panose="020B0604020202020204" pitchFamily="34" charset="0"/>
              <a:buChar char="•"/>
            </a:pPr>
            <a:r>
              <a:rPr lang="en-GB" sz="4400" dirty="0" smtClean="0">
                <a:latin typeface="Comic Sans MS" panose="030F0702030302020204" pitchFamily="66" charset="0"/>
              </a:rPr>
              <a:t>PE events</a:t>
            </a:r>
          </a:p>
          <a:p>
            <a:pPr marL="285750" indent="-285750">
              <a:buFont typeface="Arial" panose="020B0604020202020204" pitchFamily="34" charset="0"/>
              <a:buChar char="•"/>
            </a:pPr>
            <a:r>
              <a:rPr lang="en-GB" sz="4400" dirty="0" smtClean="0">
                <a:latin typeface="Comic Sans MS" panose="030F0702030302020204" pitchFamily="66" charset="0"/>
              </a:rPr>
              <a:t>Drama sessions in school</a:t>
            </a:r>
            <a:endParaRPr lang="en-GB" sz="4400" dirty="0">
              <a:latin typeface="Comic Sans MS" panose="030F0702030302020204" pitchFamily="66" charset="0"/>
            </a:endParaRPr>
          </a:p>
          <a:p>
            <a:endParaRPr lang="en-GB" sz="4400" dirty="0"/>
          </a:p>
        </p:txBody>
      </p:sp>
    </p:spTree>
    <p:extLst>
      <p:ext uri="{BB962C8B-B14F-4D97-AF65-F5344CB8AC3E}">
        <p14:creationId xmlns:p14="http://schemas.microsoft.com/office/powerpoint/2010/main" val="3741712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pic>
        <p:nvPicPr>
          <p:cNvPr id="5" name="Picture 2" descr="St Thomas More RC VA Scho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39687"/>
            <a:ext cx="4289372" cy="113119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D61D43C-A945-A64B-8992-7A1FC24B20CA}"/>
              </a:ext>
            </a:extLst>
          </p:cNvPr>
          <p:cNvSpPr txBox="1"/>
          <p:nvPr/>
        </p:nvSpPr>
        <p:spPr>
          <a:xfrm>
            <a:off x="4277917" y="995334"/>
            <a:ext cx="5947205" cy="769441"/>
          </a:xfrm>
          <a:prstGeom prst="rect">
            <a:avLst/>
          </a:prstGeom>
          <a:noFill/>
        </p:spPr>
        <p:txBody>
          <a:bodyPr wrap="none" rtlCol="0">
            <a:spAutoFit/>
          </a:bodyPr>
          <a:lstStyle/>
          <a:p>
            <a:r>
              <a:rPr lang="en-US" sz="4400" b="1" u="sng" dirty="0">
                <a:solidFill>
                  <a:schemeClr val="bg1"/>
                </a:solidFill>
                <a:latin typeface="XCCW Joined 1a" panose="03050602040000000000" pitchFamily="66" charset="0"/>
                <a:cs typeface="Arial" panose="020B0604020202020204" pitchFamily="34" charset="0"/>
              </a:rPr>
              <a:t>Year 1 Phonics Screening</a:t>
            </a:r>
          </a:p>
        </p:txBody>
      </p:sp>
      <p:sp>
        <p:nvSpPr>
          <p:cNvPr id="6" name="Rectangle 5">
            <a:extLst>
              <a:ext uri="{FF2B5EF4-FFF2-40B4-BE49-F238E27FC236}">
                <a16:creationId xmlns:a16="http://schemas.microsoft.com/office/drawing/2014/main" id="{0360C0DA-5880-E34F-901E-2671EB964BAD}"/>
              </a:ext>
            </a:extLst>
          </p:cNvPr>
          <p:cNvSpPr/>
          <p:nvPr/>
        </p:nvSpPr>
        <p:spPr>
          <a:xfrm>
            <a:off x="1099944" y="2252217"/>
            <a:ext cx="5823371" cy="2308324"/>
          </a:xfrm>
          <a:prstGeom prst="rect">
            <a:avLst/>
          </a:prstGeom>
        </p:spPr>
        <p:txBody>
          <a:bodyPr wrap="square">
            <a:spAutoFit/>
          </a:bodyPr>
          <a:lstStyle/>
          <a:p>
            <a:pPr fontAlgn="base"/>
            <a:r>
              <a:rPr lang="en-GB" sz="2400" dirty="0">
                <a:latin typeface="Comic Sans MS" panose="030F0702030302020204" pitchFamily="66" charset="0"/>
              </a:rPr>
              <a:t>This happens in June and  is a Government requirement in which children are asked to read 20 real and 20 pseudo words, or alien words as they refer to them.</a:t>
            </a:r>
          </a:p>
          <a:p>
            <a:pPr fontAlgn="base"/>
            <a:endParaRPr lang="en-GB" sz="2400" dirty="0">
              <a:cs typeface="Arial" panose="020B0604020202020204" pitchFamily="34" charset="0"/>
            </a:endParaRPr>
          </a:p>
        </p:txBody>
      </p:sp>
      <p:pic>
        <p:nvPicPr>
          <p:cNvPr id="2" name="Picture 1">
            <a:extLst>
              <a:ext uri="{FF2B5EF4-FFF2-40B4-BE49-F238E27FC236}">
                <a16:creationId xmlns:a16="http://schemas.microsoft.com/office/drawing/2014/main" id="{41BC0DFD-D049-0980-F25E-A4B0F6A33ED2}"/>
              </a:ext>
            </a:extLst>
          </p:cNvPr>
          <p:cNvPicPr>
            <a:picLocks noChangeAspect="1"/>
          </p:cNvPicPr>
          <p:nvPr/>
        </p:nvPicPr>
        <p:blipFill>
          <a:blip r:embed="rId4"/>
          <a:stretch>
            <a:fillRect/>
          </a:stretch>
        </p:blipFill>
        <p:spPr>
          <a:xfrm>
            <a:off x="6724890" y="1862187"/>
            <a:ext cx="5238725" cy="2981876"/>
          </a:xfrm>
          <a:prstGeom prst="rect">
            <a:avLst/>
          </a:prstGeom>
        </p:spPr>
      </p:pic>
      <p:sp>
        <p:nvSpPr>
          <p:cNvPr id="3" name="TextBox 2">
            <a:extLst>
              <a:ext uri="{FF2B5EF4-FFF2-40B4-BE49-F238E27FC236}">
                <a16:creationId xmlns:a16="http://schemas.microsoft.com/office/drawing/2014/main" id="{F02FD312-9583-C8E7-DB05-075552A586C7}"/>
              </a:ext>
            </a:extLst>
          </p:cNvPr>
          <p:cNvSpPr txBox="1"/>
          <p:nvPr/>
        </p:nvSpPr>
        <p:spPr>
          <a:xfrm>
            <a:off x="1377387" y="5127585"/>
            <a:ext cx="7581418" cy="646331"/>
          </a:xfrm>
          <a:prstGeom prst="rect">
            <a:avLst/>
          </a:prstGeom>
          <a:noFill/>
        </p:spPr>
        <p:txBody>
          <a:bodyPr wrap="square" rtlCol="0">
            <a:spAutoFit/>
          </a:bodyPr>
          <a:lstStyle/>
          <a:p>
            <a:r>
              <a:rPr lang="en-GB" dirty="0">
                <a:hlinkClick r:id="rId5"/>
              </a:rPr>
              <a:t>https://youtu.be/yC-y3PWVo6M</a:t>
            </a:r>
            <a:endParaRPr lang="en-GB" dirty="0"/>
          </a:p>
          <a:p>
            <a:endParaRPr lang="en-GB" dirty="0"/>
          </a:p>
        </p:txBody>
      </p:sp>
    </p:spTree>
    <p:extLst>
      <p:ext uri="{BB962C8B-B14F-4D97-AF65-F5344CB8AC3E}">
        <p14:creationId xmlns:p14="http://schemas.microsoft.com/office/powerpoint/2010/main" val="4273591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pic>
        <p:nvPicPr>
          <p:cNvPr id="5" name="Picture 2" descr="St Thomas More RC VA Scho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39687"/>
            <a:ext cx="4289372" cy="113119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D61D43C-A945-A64B-8992-7A1FC24B20CA}"/>
              </a:ext>
            </a:extLst>
          </p:cNvPr>
          <p:cNvSpPr txBox="1"/>
          <p:nvPr/>
        </p:nvSpPr>
        <p:spPr>
          <a:xfrm>
            <a:off x="4345169" y="1165127"/>
            <a:ext cx="2781531" cy="769441"/>
          </a:xfrm>
          <a:prstGeom prst="rect">
            <a:avLst/>
          </a:prstGeom>
          <a:noFill/>
        </p:spPr>
        <p:txBody>
          <a:bodyPr wrap="none" rtlCol="0">
            <a:spAutoFit/>
          </a:bodyPr>
          <a:lstStyle/>
          <a:p>
            <a:r>
              <a:rPr lang="en-US" sz="4400" b="1" u="sng" dirty="0">
                <a:solidFill>
                  <a:schemeClr val="bg1"/>
                </a:solidFill>
                <a:latin typeface="XCCW Joined 1a" panose="03050602040000000000" pitchFamily="66" charset="0"/>
                <a:cs typeface="Arial" panose="020B0604020202020204" pitchFamily="34" charset="0"/>
              </a:rPr>
              <a:t>Uniform</a:t>
            </a:r>
          </a:p>
        </p:txBody>
      </p:sp>
      <p:pic>
        <p:nvPicPr>
          <p:cNvPr id="3" name="Picture 2"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78768" y="2793891"/>
            <a:ext cx="6046108" cy="1383266"/>
          </a:xfrm>
          <a:prstGeom prst="rect">
            <a:avLst/>
          </a:prstGeom>
        </p:spPr>
      </p:pic>
      <p:sp>
        <p:nvSpPr>
          <p:cNvPr id="4" name="TextBox 3"/>
          <p:cNvSpPr txBox="1"/>
          <p:nvPr/>
        </p:nvSpPr>
        <p:spPr>
          <a:xfrm>
            <a:off x="5858189" y="4994017"/>
            <a:ext cx="6166687" cy="923330"/>
          </a:xfrm>
          <a:prstGeom prst="rect">
            <a:avLst/>
          </a:prstGeom>
          <a:noFill/>
        </p:spPr>
        <p:txBody>
          <a:bodyPr wrap="square" rtlCol="0">
            <a:spAutoFit/>
          </a:bodyPr>
          <a:lstStyle/>
          <a:p>
            <a:r>
              <a:rPr lang="en-GB" dirty="0">
                <a:solidFill>
                  <a:schemeClr val="bg1"/>
                </a:solidFill>
              </a:rPr>
              <a:t>Please refer to the school website for more information on school uniform. </a:t>
            </a:r>
          </a:p>
          <a:p>
            <a:r>
              <a:rPr lang="en-GB" dirty="0">
                <a:solidFill>
                  <a:schemeClr val="tx1">
                    <a:lumMod val="95000"/>
                    <a:lumOff val="5000"/>
                  </a:schemeClr>
                </a:solidFill>
              </a:rPr>
              <a:t>PLEASE NAME EVERYTHING</a:t>
            </a:r>
          </a:p>
        </p:txBody>
      </p:sp>
      <p:pic>
        <p:nvPicPr>
          <p:cNvPr id="8" name="Picture 7">
            <a:extLst>
              <a:ext uri="{FF2B5EF4-FFF2-40B4-BE49-F238E27FC236}">
                <a16:creationId xmlns:a16="http://schemas.microsoft.com/office/drawing/2014/main" id="{89DB97DB-9817-DCA6-A730-5724C0AD3237}"/>
              </a:ext>
            </a:extLst>
          </p:cNvPr>
          <p:cNvPicPr>
            <a:picLocks noChangeAspect="1"/>
          </p:cNvPicPr>
          <p:nvPr/>
        </p:nvPicPr>
        <p:blipFill>
          <a:blip r:embed="rId5"/>
          <a:stretch>
            <a:fillRect/>
          </a:stretch>
        </p:blipFill>
        <p:spPr>
          <a:xfrm>
            <a:off x="737757" y="2062605"/>
            <a:ext cx="4998177" cy="3933082"/>
          </a:xfrm>
          <a:prstGeom prst="rect">
            <a:avLst/>
          </a:prstGeom>
        </p:spPr>
      </p:pic>
    </p:spTree>
    <p:extLst>
      <p:ext uri="{BB962C8B-B14F-4D97-AF65-F5344CB8AC3E}">
        <p14:creationId xmlns:p14="http://schemas.microsoft.com/office/powerpoint/2010/main" val="3826679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9A5598-4D53-784E-90DB-188FD0C118C4}"/>
              </a:ext>
            </a:extLst>
          </p:cNvPr>
          <p:cNvSpPr/>
          <p:nvPr/>
        </p:nvSpPr>
        <p:spPr>
          <a:xfrm>
            <a:off x="860425" y="2389131"/>
            <a:ext cx="9726804" cy="1138773"/>
          </a:xfrm>
          <a:prstGeom prst="rect">
            <a:avLst/>
          </a:prstGeom>
        </p:spPr>
        <p:txBody>
          <a:bodyPr wrap="square">
            <a:spAutoFit/>
          </a:bodyPr>
          <a:lstStyle/>
          <a:p>
            <a:pPr fontAlgn="base"/>
            <a:r>
              <a:rPr lang="en-GB" b="1" dirty="0">
                <a:solidFill>
                  <a:srgbClr val="C00000"/>
                </a:solidFill>
                <a:latin typeface="XCCW Joined 1a" panose="03050602040000000000" pitchFamily="66" charset="0"/>
                <a:cs typeface="Arial" panose="020B0604020202020204" pitchFamily="34" charset="0"/>
              </a:rPr>
              <a:t>‘Learning to love, live and celebrate as we grow in the knowledge and love of Christ.’</a:t>
            </a:r>
          </a:p>
          <a:p>
            <a:pPr fontAlgn="base"/>
            <a:endParaRPr lang="en-GB" sz="1600" dirty="0">
              <a:solidFill>
                <a:srgbClr val="201F1E"/>
              </a:solidFill>
              <a:latin typeface="Arial" panose="020B0604020202020204" pitchFamily="34" charset="0"/>
              <a:cs typeface="Arial" panose="020B0604020202020204" pitchFamily="34" charset="0"/>
            </a:endParaRPr>
          </a:p>
          <a:p>
            <a:pPr fontAlgn="base"/>
            <a:endParaRPr lang="en-GB" sz="1600" dirty="0">
              <a:solidFill>
                <a:srgbClr val="201F1E"/>
              </a:solidFill>
              <a:latin typeface="Arial" panose="020B0604020202020204" pitchFamily="34" charset="0"/>
              <a:cs typeface="Arial" panose="020B0604020202020204" pitchFamily="34" charset="0"/>
            </a:endParaRPr>
          </a:p>
        </p:txBody>
      </p:sp>
      <p:pic>
        <p:nvPicPr>
          <p:cNvPr id="5" name="Picture 4" descr="A picture containing dark, night sky&#10;&#10;Description automatically generated">
            <a:extLst>
              <a:ext uri="{FF2B5EF4-FFF2-40B4-BE49-F238E27FC236}">
                <a16:creationId xmlns:a16="http://schemas.microsoft.com/office/drawing/2014/main" id="{9D63F939-566A-2742-8B12-13A2A2179FA2}"/>
              </a:ext>
            </a:extLst>
          </p:cNvPr>
          <p:cNvPicPr>
            <a:picLocks noChangeAspect="1"/>
          </p:cNvPicPr>
          <p:nvPr/>
        </p:nvPicPr>
        <p:blipFill>
          <a:blip r:embed="rId3">
            <a:extLst>
              <a:ext uri="{837473B0-CC2E-450A-ABE3-18F120FF3D39}">
                <a1611:picAttrSrcUrl xmlns="" xmlns:a1611="http://schemas.microsoft.com/office/drawing/2016/11/main" r:id="rId4"/>
              </a:ext>
            </a:extLst>
          </a:blip>
          <a:stretch>
            <a:fillRect/>
          </a:stretch>
        </p:blipFill>
        <p:spPr>
          <a:xfrm>
            <a:off x="10587229" y="141781"/>
            <a:ext cx="1462991" cy="2268415"/>
          </a:xfrm>
          <a:prstGeom prst="rect">
            <a:avLst/>
          </a:prstGeom>
        </p:spPr>
      </p:pic>
      <p:pic>
        <p:nvPicPr>
          <p:cNvPr id="7" name="Picture 2" descr="St Thomas More RC VA Schoo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575" y="39687"/>
            <a:ext cx="4289372" cy="113119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D61D43C-A945-A64B-8992-7A1FC24B20CA}"/>
              </a:ext>
            </a:extLst>
          </p:cNvPr>
          <p:cNvSpPr txBox="1"/>
          <p:nvPr/>
        </p:nvSpPr>
        <p:spPr>
          <a:xfrm>
            <a:off x="718645" y="1271423"/>
            <a:ext cx="10225876" cy="769441"/>
          </a:xfrm>
          <a:prstGeom prst="rect">
            <a:avLst/>
          </a:prstGeom>
          <a:noFill/>
        </p:spPr>
        <p:txBody>
          <a:bodyPr wrap="none" rtlCol="0">
            <a:spAutoFit/>
          </a:bodyPr>
          <a:lstStyle/>
          <a:p>
            <a:r>
              <a:rPr lang="en-US" sz="4400" b="1" u="sng" dirty="0">
                <a:solidFill>
                  <a:schemeClr val="bg1"/>
                </a:solidFill>
                <a:latin typeface="XCCW Joined 1a" panose="03050602040000000000" pitchFamily="66" charset="0"/>
                <a:cs typeface="Arial" panose="020B0604020202020204" pitchFamily="34" charset="0"/>
              </a:rPr>
              <a:t>School mission and values </a:t>
            </a:r>
          </a:p>
        </p:txBody>
      </p:sp>
      <p:sp>
        <p:nvSpPr>
          <p:cNvPr id="3" name="Rectangle 2"/>
          <p:cNvSpPr/>
          <p:nvPr/>
        </p:nvSpPr>
        <p:spPr>
          <a:xfrm>
            <a:off x="718645" y="6098419"/>
            <a:ext cx="11331575" cy="646331"/>
          </a:xfrm>
          <a:prstGeom prst="rect">
            <a:avLst/>
          </a:prstGeom>
          <a:ln>
            <a:solidFill>
              <a:schemeClr val="tx1"/>
            </a:solidFill>
          </a:ln>
        </p:spPr>
        <p:txBody>
          <a:bodyPr wrap="square">
            <a:spAutoFit/>
          </a:bodyPr>
          <a:lstStyle/>
          <a:p>
            <a:r>
              <a:rPr lang="en-US" dirty="0">
                <a:solidFill>
                  <a:schemeClr val="bg1"/>
                </a:solidFill>
              </a:rPr>
              <a:t>Prayers to reinforce at home: </a:t>
            </a:r>
          </a:p>
          <a:p>
            <a:r>
              <a:rPr lang="en-US" dirty="0">
                <a:solidFill>
                  <a:schemeClr val="bg1"/>
                </a:solidFill>
              </a:rPr>
              <a:t>Our Father, Hail Mary, Glory Be, responses and key prayers used in Mass (Gloria, Creed etc.)</a:t>
            </a:r>
          </a:p>
        </p:txBody>
      </p:sp>
      <p:pic>
        <p:nvPicPr>
          <p:cNvPr id="4" name="Picture 3"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48183" y="3170506"/>
            <a:ext cx="6294665" cy="2697714"/>
          </a:xfrm>
          <a:prstGeom prst="rect">
            <a:avLst/>
          </a:prstGeom>
        </p:spPr>
      </p:pic>
    </p:spTree>
    <p:extLst>
      <p:ext uri="{BB962C8B-B14F-4D97-AF65-F5344CB8AC3E}">
        <p14:creationId xmlns:p14="http://schemas.microsoft.com/office/powerpoint/2010/main" val="3104099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pic>
        <p:nvPicPr>
          <p:cNvPr id="2" name="Picture 2" descr="St Thomas More RC VA Scho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39687"/>
            <a:ext cx="4289372" cy="113119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a:stretch>
            <a:fillRect/>
          </a:stretch>
        </p:blipFill>
        <p:spPr>
          <a:xfrm>
            <a:off x="3583155" y="2373732"/>
            <a:ext cx="5091922" cy="3799751"/>
          </a:xfrm>
          <a:prstGeom prst="rect">
            <a:avLst/>
          </a:prstGeom>
        </p:spPr>
      </p:pic>
      <p:sp>
        <p:nvSpPr>
          <p:cNvPr id="6" name="TextBox 5">
            <a:extLst>
              <a:ext uri="{FF2B5EF4-FFF2-40B4-BE49-F238E27FC236}">
                <a16:creationId xmlns:a16="http://schemas.microsoft.com/office/drawing/2014/main" id="{FD61D43C-A945-A64B-8992-7A1FC24B20CA}"/>
              </a:ext>
            </a:extLst>
          </p:cNvPr>
          <p:cNvSpPr txBox="1"/>
          <p:nvPr/>
        </p:nvSpPr>
        <p:spPr>
          <a:xfrm>
            <a:off x="2006016" y="1213879"/>
            <a:ext cx="8507457" cy="769441"/>
          </a:xfrm>
          <a:prstGeom prst="rect">
            <a:avLst/>
          </a:prstGeom>
          <a:noFill/>
        </p:spPr>
        <p:txBody>
          <a:bodyPr wrap="none" rtlCol="0">
            <a:spAutoFit/>
          </a:bodyPr>
          <a:lstStyle/>
          <a:p>
            <a:r>
              <a:rPr lang="en-US" sz="4400" b="1" u="sng" dirty="0">
                <a:solidFill>
                  <a:schemeClr val="bg1"/>
                </a:solidFill>
                <a:latin typeface="XCCW Joined 1a" panose="03050602040000000000" pitchFamily="66" charset="0"/>
                <a:cs typeface="Arial" panose="020B0604020202020204" pitchFamily="34" charset="0"/>
              </a:rPr>
              <a:t>Year group class pages </a:t>
            </a:r>
          </a:p>
        </p:txBody>
      </p:sp>
    </p:spTree>
    <p:extLst>
      <p:ext uri="{BB962C8B-B14F-4D97-AF65-F5344CB8AC3E}">
        <p14:creationId xmlns:p14="http://schemas.microsoft.com/office/powerpoint/2010/main" val="2834338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E2C207-F54A-E949-AFBC-B19444097428}"/>
              </a:ext>
            </a:extLst>
          </p:cNvPr>
          <p:cNvSpPr txBox="1"/>
          <p:nvPr/>
        </p:nvSpPr>
        <p:spPr>
          <a:xfrm>
            <a:off x="2074885" y="4413212"/>
            <a:ext cx="8599983" cy="2308324"/>
          </a:xfrm>
          <a:prstGeom prst="rect">
            <a:avLst/>
          </a:prstGeom>
          <a:noFill/>
          <a:ln>
            <a:solidFill>
              <a:schemeClr val="tx1"/>
            </a:solidFill>
          </a:ln>
        </p:spPr>
        <p:txBody>
          <a:bodyPr wrap="none" rtlCol="0">
            <a:spAutoFit/>
          </a:bodyPr>
          <a:lstStyle/>
          <a:p>
            <a:pPr algn="ctr"/>
            <a:r>
              <a:rPr lang="en-US" sz="2800" b="1" u="sng" dirty="0">
                <a:solidFill>
                  <a:schemeClr val="bg1"/>
                </a:solidFill>
                <a:latin typeface="XCCW Joined 1a" panose="03050602040000000000" pitchFamily="66" charset="0"/>
                <a:cs typeface="Arial" panose="020B0604020202020204" pitchFamily="34" charset="0"/>
              </a:rPr>
              <a:t>Upcoming Important Dates:</a:t>
            </a:r>
          </a:p>
          <a:p>
            <a:endParaRPr lang="en-US" sz="3200" b="1" u="sng" dirty="0">
              <a:cs typeface="Arial" panose="020B0604020202020204" pitchFamily="34" charset="0"/>
            </a:endParaRPr>
          </a:p>
          <a:p>
            <a:pPr marL="342900" indent="-342900">
              <a:buFontTx/>
              <a:buChar char="-"/>
            </a:pPr>
            <a:r>
              <a:rPr lang="en-US" sz="2800" dirty="0">
                <a:solidFill>
                  <a:schemeClr val="bg1"/>
                </a:solidFill>
                <a:cs typeface="Arial" panose="020B0604020202020204" pitchFamily="34" charset="0"/>
              </a:rPr>
              <a:t>Parent Consultation evenings – </a:t>
            </a:r>
            <a:r>
              <a:rPr lang="en-US" sz="2800" dirty="0" smtClean="0">
                <a:solidFill>
                  <a:schemeClr val="bg1"/>
                </a:solidFill>
                <a:cs typeface="Arial" panose="020B0604020202020204" pitchFamily="34" charset="0"/>
              </a:rPr>
              <a:t>14</a:t>
            </a:r>
            <a:r>
              <a:rPr lang="en-US" sz="2800" baseline="30000" dirty="0" smtClean="0">
                <a:solidFill>
                  <a:schemeClr val="bg1"/>
                </a:solidFill>
                <a:cs typeface="Arial" panose="020B0604020202020204" pitchFamily="34" charset="0"/>
              </a:rPr>
              <a:t>th</a:t>
            </a:r>
            <a:r>
              <a:rPr lang="en-US" sz="2800" dirty="0" smtClean="0">
                <a:solidFill>
                  <a:schemeClr val="bg1"/>
                </a:solidFill>
                <a:cs typeface="Arial" panose="020B0604020202020204" pitchFamily="34" charset="0"/>
              </a:rPr>
              <a:t> </a:t>
            </a:r>
            <a:r>
              <a:rPr lang="en-US" sz="2800" dirty="0">
                <a:solidFill>
                  <a:schemeClr val="bg1"/>
                </a:solidFill>
                <a:cs typeface="Arial" panose="020B0604020202020204" pitchFamily="34" charset="0"/>
              </a:rPr>
              <a:t>and </a:t>
            </a:r>
            <a:r>
              <a:rPr lang="en-US" sz="2800" dirty="0" smtClean="0">
                <a:solidFill>
                  <a:schemeClr val="bg1"/>
                </a:solidFill>
                <a:cs typeface="Arial" panose="020B0604020202020204" pitchFamily="34" charset="0"/>
              </a:rPr>
              <a:t>15</a:t>
            </a:r>
            <a:r>
              <a:rPr lang="en-US" sz="2800" baseline="30000" dirty="0" smtClean="0">
                <a:solidFill>
                  <a:schemeClr val="bg1"/>
                </a:solidFill>
                <a:cs typeface="Arial" panose="020B0604020202020204" pitchFamily="34" charset="0"/>
              </a:rPr>
              <a:t>th</a:t>
            </a:r>
            <a:r>
              <a:rPr lang="en-US" sz="2800" dirty="0" smtClean="0">
                <a:solidFill>
                  <a:schemeClr val="bg1"/>
                </a:solidFill>
                <a:cs typeface="Arial" panose="020B0604020202020204" pitchFamily="34" charset="0"/>
              </a:rPr>
              <a:t> October</a:t>
            </a:r>
            <a:endParaRPr lang="en-US" sz="2800" dirty="0">
              <a:solidFill>
                <a:schemeClr val="bg1"/>
              </a:solidFill>
              <a:cs typeface="Arial" panose="020B0604020202020204" pitchFamily="34" charset="0"/>
            </a:endParaRPr>
          </a:p>
          <a:p>
            <a:pPr marL="342900" indent="-342900">
              <a:buFontTx/>
              <a:buChar char="-"/>
            </a:pPr>
            <a:endParaRPr lang="en-US" sz="2800" dirty="0">
              <a:solidFill>
                <a:schemeClr val="bg1"/>
              </a:solidFill>
              <a:cs typeface="Arial" panose="020B0604020202020204" pitchFamily="34" charset="0"/>
            </a:endParaRPr>
          </a:p>
          <a:p>
            <a:pPr marL="342900" indent="-342900">
              <a:buFontTx/>
              <a:buChar char="-"/>
            </a:pPr>
            <a:r>
              <a:rPr lang="en-US" sz="2800" dirty="0">
                <a:solidFill>
                  <a:schemeClr val="bg1"/>
                </a:solidFill>
                <a:cs typeface="Arial" panose="020B0604020202020204" pitchFamily="34" charset="0"/>
              </a:rPr>
              <a:t>Learning Showcase – </a:t>
            </a:r>
            <a:r>
              <a:rPr lang="en-US" sz="2800" dirty="0" smtClean="0">
                <a:solidFill>
                  <a:schemeClr val="bg1"/>
                </a:solidFill>
                <a:cs typeface="Arial" panose="020B0604020202020204" pitchFamily="34" charset="0"/>
              </a:rPr>
              <a:t>20</a:t>
            </a:r>
            <a:r>
              <a:rPr lang="en-US" sz="2800" baseline="30000" dirty="0" smtClean="0">
                <a:solidFill>
                  <a:schemeClr val="bg1"/>
                </a:solidFill>
                <a:cs typeface="Arial" panose="020B0604020202020204" pitchFamily="34" charset="0"/>
              </a:rPr>
              <a:t>th</a:t>
            </a:r>
            <a:r>
              <a:rPr lang="en-US" sz="2800" dirty="0" smtClean="0">
                <a:solidFill>
                  <a:schemeClr val="bg1"/>
                </a:solidFill>
                <a:cs typeface="Arial" panose="020B0604020202020204" pitchFamily="34" charset="0"/>
              </a:rPr>
              <a:t> October </a:t>
            </a:r>
            <a:r>
              <a:rPr lang="en-US" sz="2800" dirty="0">
                <a:solidFill>
                  <a:schemeClr val="bg1"/>
                </a:solidFill>
                <a:cs typeface="Arial" panose="020B0604020202020204" pitchFamily="34" charset="0"/>
              </a:rPr>
              <a:t>from 3.30pm</a:t>
            </a:r>
          </a:p>
        </p:txBody>
      </p:sp>
      <p:pic>
        <p:nvPicPr>
          <p:cNvPr id="4" name="Picture 2" descr="St Thomas More RC VA Scho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39687"/>
            <a:ext cx="4289372" cy="113119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FE2C207-F54A-E949-AFBC-B19444097428}"/>
              </a:ext>
            </a:extLst>
          </p:cNvPr>
          <p:cNvSpPr txBox="1"/>
          <p:nvPr/>
        </p:nvSpPr>
        <p:spPr>
          <a:xfrm>
            <a:off x="985282" y="1060392"/>
            <a:ext cx="11040446" cy="3108543"/>
          </a:xfrm>
          <a:prstGeom prst="rect">
            <a:avLst/>
          </a:prstGeom>
          <a:noFill/>
        </p:spPr>
        <p:txBody>
          <a:bodyPr wrap="square" rtlCol="0">
            <a:spAutoFit/>
          </a:bodyPr>
          <a:lstStyle/>
          <a:p>
            <a:pPr algn="ctr"/>
            <a:r>
              <a:rPr lang="en-US" sz="2800" b="1" u="sng" dirty="0">
                <a:solidFill>
                  <a:schemeClr val="bg1"/>
                </a:solidFill>
                <a:latin typeface="XCCW Joined 1a" panose="03050602040000000000" pitchFamily="66" charset="0"/>
                <a:cs typeface="Arial" panose="020B0604020202020204" pitchFamily="34" charset="0"/>
              </a:rPr>
              <a:t>How to get in contact:</a:t>
            </a:r>
            <a:endParaRPr lang="en-US" sz="2800" dirty="0">
              <a:solidFill>
                <a:schemeClr val="bg1"/>
              </a:solidFill>
              <a:latin typeface="XCCW Joined 1a" panose="03050602040000000000" pitchFamily="66" charset="0"/>
              <a:cs typeface="Arial" panose="020B0604020202020204" pitchFamily="34" charset="0"/>
            </a:endParaRPr>
          </a:p>
          <a:p>
            <a:endParaRPr lang="en-US" sz="2800" dirty="0">
              <a:cs typeface="Arial" panose="020B0604020202020204" pitchFamily="34" charset="0"/>
            </a:endParaRPr>
          </a:p>
          <a:p>
            <a:r>
              <a:rPr lang="en-US" sz="2800" b="1" dirty="0">
                <a:cs typeface="Arial" panose="020B0604020202020204" pitchFamily="34" charset="0"/>
              </a:rPr>
              <a:t>Email</a:t>
            </a:r>
            <a:r>
              <a:rPr lang="en-US" sz="2800" dirty="0">
                <a:cs typeface="Arial" panose="020B0604020202020204" pitchFamily="34" charset="0"/>
              </a:rPr>
              <a:t> – </a:t>
            </a:r>
            <a:r>
              <a:rPr lang="en-US" sz="2800" dirty="0">
                <a:cs typeface="Arial" panose="020B0604020202020204" pitchFamily="34" charset="0"/>
                <a:hlinkClick r:id="rId4"/>
              </a:rPr>
              <a:t>admin@stmore.herts.sch.uk</a:t>
            </a:r>
            <a:endParaRPr lang="en-US" sz="2800" dirty="0">
              <a:cs typeface="Arial" panose="020B0604020202020204" pitchFamily="34" charset="0"/>
              <a:sym typeface="Wingdings" pitchFamily="2" charset="2"/>
            </a:endParaRPr>
          </a:p>
          <a:p>
            <a:endParaRPr lang="en-US" sz="2800" dirty="0">
              <a:cs typeface="Arial" panose="020B0604020202020204" pitchFamily="34" charset="0"/>
              <a:sym typeface="Wingdings" pitchFamily="2" charset="2"/>
            </a:endParaRPr>
          </a:p>
          <a:p>
            <a:r>
              <a:rPr lang="en-US" sz="2800" b="1" dirty="0" err="1">
                <a:cs typeface="Arial" panose="020B0604020202020204" pitchFamily="34" charset="0"/>
                <a:sym typeface="Wingdings" pitchFamily="2" charset="2"/>
              </a:rPr>
              <a:t>Marvellous</a:t>
            </a:r>
            <a:r>
              <a:rPr lang="en-US" sz="2800" b="1" dirty="0">
                <a:cs typeface="Arial" panose="020B0604020202020204" pitchFamily="34" charset="0"/>
                <a:sym typeface="Wingdings" pitchFamily="2" charset="2"/>
              </a:rPr>
              <a:t> Me </a:t>
            </a:r>
            <a:r>
              <a:rPr lang="en-US" sz="2800" dirty="0">
                <a:cs typeface="Arial" panose="020B0604020202020204" pitchFamily="34" charset="0"/>
                <a:sym typeface="Wingdings" pitchFamily="2" charset="2"/>
              </a:rPr>
              <a:t>– General information, badges and achievements etc.</a:t>
            </a:r>
          </a:p>
          <a:p>
            <a:endParaRPr lang="en-US" sz="2800" dirty="0">
              <a:cs typeface="Arial" panose="020B0604020202020204" pitchFamily="34" charset="0"/>
              <a:sym typeface="Wingdings" pitchFamily="2" charset="2"/>
            </a:endParaRPr>
          </a:p>
          <a:p>
            <a:r>
              <a:rPr lang="en-US" sz="2800" b="1" dirty="0">
                <a:cs typeface="Arial" panose="020B0604020202020204" pitchFamily="34" charset="0"/>
                <a:sym typeface="Wingdings" pitchFamily="2" charset="2"/>
              </a:rPr>
              <a:t>Drop off/pick up times</a:t>
            </a:r>
            <a:endParaRPr lang="en-US" sz="2800" dirty="0">
              <a:cs typeface="Arial" panose="020B0604020202020204" pitchFamily="34" charset="0"/>
            </a:endParaRPr>
          </a:p>
        </p:txBody>
      </p:sp>
    </p:spTree>
    <p:extLst>
      <p:ext uri="{BB962C8B-B14F-4D97-AF65-F5344CB8AC3E}">
        <p14:creationId xmlns:p14="http://schemas.microsoft.com/office/powerpoint/2010/main" val="1831626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E2C207-F54A-E949-AFBC-B19444097428}"/>
              </a:ext>
            </a:extLst>
          </p:cNvPr>
          <p:cNvSpPr txBox="1"/>
          <p:nvPr/>
        </p:nvSpPr>
        <p:spPr>
          <a:xfrm>
            <a:off x="2563596" y="1581289"/>
            <a:ext cx="6866282" cy="3416320"/>
          </a:xfrm>
          <a:prstGeom prst="rect">
            <a:avLst/>
          </a:prstGeom>
          <a:noFill/>
        </p:spPr>
        <p:txBody>
          <a:bodyPr wrap="square" rtlCol="0">
            <a:spAutoFit/>
          </a:bodyPr>
          <a:lstStyle/>
          <a:p>
            <a:pPr algn="ctr"/>
            <a:r>
              <a:rPr lang="en-US" sz="3600" b="1" dirty="0">
                <a:solidFill>
                  <a:schemeClr val="bg1"/>
                </a:solidFill>
                <a:latin typeface="XCCW Joined 1a" panose="03050602040000000000" pitchFamily="66" charset="0"/>
                <a:cs typeface="Arial" panose="020B0604020202020204" pitchFamily="34" charset="0"/>
              </a:rPr>
              <a:t>Questions?</a:t>
            </a:r>
            <a:endParaRPr lang="en-US" sz="3600" dirty="0">
              <a:solidFill>
                <a:schemeClr val="bg1"/>
              </a:solidFill>
              <a:latin typeface="XCCW Joined 1a" panose="03050602040000000000" pitchFamily="66" charset="0"/>
              <a:cs typeface="Arial" panose="020B0604020202020204" pitchFamily="34" charset="0"/>
            </a:endParaRPr>
          </a:p>
          <a:p>
            <a:pPr algn="ctr"/>
            <a:endParaRPr lang="en-US" sz="3600" dirty="0">
              <a:solidFill>
                <a:schemeClr val="bg1"/>
              </a:solidFill>
              <a:latin typeface="XCCW Joined 1a" panose="03050602040000000000" pitchFamily="66" charset="0"/>
              <a:cs typeface="Arial" panose="020B0604020202020204" pitchFamily="34" charset="0"/>
            </a:endParaRPr>
          </a:p>
          <a:p>
            <a:pPr algn="ctr"/>
            <a:r>
              <a:rPr lang="en-US" sz="3600" dirty="0">
                <a:solidFill>
                  <a:schemeClr val="bg1"/>
                </a:solidFill>
                <a:latin typeface="XCCW Joined 1a" panose="03050602040000000000" pitchFamily="66" charset="0"/>
                <a:cs typeface="Arial" panose="020B0604020202020204" pitchFamily="34" charset="0"/>
              </a:rPr>
              <a:t>Feel free to ask now or speak to me afterwards</a:t>
            </a:r>
          </a:p>
          <a:p>
            <a:pPr algn="ctr"/>
            <a:endParaRPr lang="en-US" sz="3600" dirty="0">
              <a:solidFill>
                <a:schemeClr val="bg1"/>
              </a:solidFill>
              <a:latin typeface="XCCW Joined 1a" panose="03050602040000000000" pitchFamily="66" charset="0"/>
              <a:cs typeface="Arial" panose="020B0604020202020204" pitchFamily="34" charset="0"/>
            </a:endParaRPr>
          </a:p>
          <a:p>
            <a:pPr algn="ctr"/>
            <a:endParaRPr lang="en-US" sz="3600" dirty="0">
              <a:solidFill>
                <a:schemeClr val="bg1"/>
              </a:solidFill>
              <a:latin typeface="XCCW Joined 1a" panose="03050602040000000000" pitchFamily="66" charset="0"/>
              <a:cs typeface="Arial" panose="020B060402020202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8A244A6D-6EC2-4E4D-A0C8-4E7593B8E24B}"/>
              </a:ext>
            </a:extLst>
          </p:cNvPr>
          <p:cNvPicPr>
            <a:picLocks noChangeAspect="1"/>
          </p:cNvPicPr>
          <p:nvPr/>
        </p:nvPicPr>
        <p:blipFill>
          <a:blip r:embed="rId3">
            <a:duotone>
              <a:prstClr val="black"/>
              <a:srgbClr val="FA0000">
                <a:tint val="45000"/>
                <a:satMod val="400000"/>
              </a:srgbClr>
            </a:duotone>
            <a:extLst>
              <a:ext uri="{837473B0-CC2E-450A-ABE3-18F120FF3D39}">
                <a1611:picAttrSrcUrl xmlns="" xmlns:a1611="http://schemas.microsoft.com/office/drawing/2016/11/main" r:id="rId4"/>
              </a:ext>
            </a:extLst>
          </a:blip>
          <a:stretch>
            <a:fillRect/>
          </a:stretch>
        </p:blipFill>
        <p:spPr>
          <a:xfrm>
            <a:off x="4444947" y="5129515"/>
            <a:ext cx="2634283" cy="1382999"/>
          </a:xfrm>
          <a:prstGeom prst="rect">
            <a:avLst/>
          </a:prstGeom>
        </p:spPr>
      </p:pic>
      <p:pic>
        <p:nvPicPr>
          <p:cNvPr id="6" name="Picture 2" descr="St Thomas More RC VA Schoo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575" y="39687"/>
            <a:ext cx="4289372" cy="1131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3895743"/>
      </p:ext>
    </p:extLst>
  </p:cSld>
  <p:clrMapOvr>
    <a:masterClrMapping/>
  </p:clrMapOvr>
</p:sld>
</file>

<file path=ppt/theme/theme1.xml><?xml version="1.0" encoding="utf-8"?>
<a:theme xmlns:a="http://schemas.openxmlformats.org/drawingml/2006/main" name="Crop">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Crop</Template>
  <TotalTime>2973</TotalTime>
  <Words>739</Words>
  <Application>Microsoft Office PowerPoint</Application>
  <PresentationFormat>Widescreen</PresentationFormat>
  <Paragraphs>147</Paragraphs>
  <Slides>12</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Comic Sans MS</vt:lpstr>
      <vt:lpstr>Franklin Gothic Book</vt:lpstr>
      <vt:lpstr>Wingdings</vt:lpstr>
      <vt:lpstr>XCCW Joined 1a</vt:lpstr>
      <vt:lpstr>Crop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Marian Lally</dc:creator>
  <cp:lastModifiedBy>Natalie Johnson</cp:lastModifiedBy>
  <cp:revision>44</cp:revision>
  <cp:lastPrinted>2021-09-15T15:39:33Z</cp:lastPrinted>
  <dcterms:created xsi:type="dcterms:W3CDTF">2021-09-12T15:38:16Z</dcterms:created>
  <dcterms:modified xsi:type="dcterms:W3CDTF">2026-09-12T13:41:38Z</dcterms:modified>
</cp:coreProperties>
</file>