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17"/>
  </p:notesMasterIdLst>
  <p:handoutMasterIdLst>
    <p:handoutMasterId r:id="rId18"/>
  </p:handoutMasterIdLst>
  <p:sldIdLst>
    <p:sldId id="256" r:id="rId5"/>
    <p:sldId id="274" r:id="rId6"/>
    <p:sldId id="275" r:id="rId7"/>
    <p:sldId id="264" r:id="rId8"/>
    <p:sldId id="276" r:id="rId9"/>
    <p:sldId id="277" r:id="rId10"/>
    <p:sldId id="279" r:id="rId11"/>
    <p:sldId id="278" r:id="rId12"/>
    <p:sldId id="263" r:id="rId13"/>
    <p:sldId id="271" r:id="rId14"/>
    <p:sldId id="273" r:id="rId15"/>
    <p:sldId id="266" r:id="rId16"/>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F8F"/>
    <a:srgbClr val="EC7C66"/>
    <a:srgbClr val="EEACAF"/>
    <a:srgbClr val="FA0000"/>
    <a:srgbClr val="E85C40"/>
    <a:srgbClr val="F9D6D3"/>
    <a:srgbClr val="C1272D"/>
    <a:srgbClr val="FF7C80"/>
    <a:srgbClr val="FF9999"/>
    <a:srgbClr val="0091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57D5F2-D372-D2FC-E298-8424114639E9}" v="19" dt="2026-09-09T09:21:36.704"/>
    <p1510:client id="{E9D52D03-135B-2A93-C540-61E18FF686C5}" v="269" dt="2026-09-08T05:55:55.995"/>
    <p1510:client id="{FC8E852B-8142-91DE-69F3-7DC2880EA906}" v="10" dt="2026-09-08T05:58:49.4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52"/>
    <p:restoredTop sz="87935" autoAdjust="0"/>
  </p:normalViewPr>
  <p:slideViewPr>
    <p:cSldViewPr snapToGrid="0" snapToObjects="1">
      <p:cViewPr varScale="1">
        <p:scale>
          <a:sx n="94" d="100"/>
          <a:sy n="94" d="100"/>
        </p:scale>
        <p:origin x="14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6"/>
          </a:xfrm>
          <a:prstGeom prst="rect">
            <a:avLst/>
          </a:prstGeom>
        </p:spPr>
        <p:txBody>
          <a:bodyPr vert="horz" lIns="91457" tIns="45730" rIns="91457" bIns="45730" rtlCol="0"/>
          <a:lstStyle>
            <a:lvl1pPr algn="l">
              <a:defRPr sz="1200"/>
            </a:lvl1pPr>
          </a:lstStyle>
          <a:p>
            <a:endParaRPr lang="en-GB"/>
          </a:p>
        </p:txBody>
      </p:sp>
      <p:sp>
        <p:nvSpPr>
          <p:cNvPr id="3" name="Date Placeholder 2"/>
          <p:cNvSpPr>
            <a:spLocks noGrp="1"/>
          </p:cNvSpPr>
          <p:nvPr>
            <p:ph type="dt" sz="quarter" idx="1"/>
          </p:nvPr>
        </p:nvSpPr>
        <p:spPr>
          <a:xfrm>
            <a:off x="3850442" y="0"/>
            <a:ext cx="2945660" cy="498056"/>
          </a:xfrm>
          <a:prstGeom prst="rect">
            <a:avLst/>
          </a:prstGeom>
        </p:spPr>
        <p:txBody>
          <a:bodyPr vert="horz" lIns="91457" tIns="45730" rIns="91457" bIns="45730" rtlCol="0"/>
          <a:lstStyle>
            <a:lvl1pPr algn="r">
              <a:defRPr sz="1200"/>
            </a:lvl1pPr>
          </a:lstStyle>
          <a:p>
            <a:fld id="{95B1B6CC-3E28-468B-9F5D-EBB0DC03D792}" type="datetimeFigureOut">
              <a:rPr lang="en-GB" smtClean="0"/>
              <a:t>09/09/2026</a:t>
            </a:fld>
            <a:endParaRPr lang="en-GB"/>
          </a:p>
        </p:txBody>
      </p:sp>
      <p:sp>
        <p:nvSpPr>
          <p:cNvPr id="4" name="Footer Placeholder 3"/>
          <p:cNvSpPr>
            <a:spLocks noGrp="1"/>
          </p:cNvSpPr>
          <p:nvPr>
            <p:ph type="ftr" sz="quarter" idx="2"/>
          </p:nvPr>
        </p:nvSpPr>
        <p:spPr>
          <a:xfrm>
            <a:off x="0" y="9428586"/>
            <a:ext cx="2945660" cy="498055"/>
          </a:xfrm>
          <a:prstGeom prst="rect">
            <a:avLst/>
          </a:prstGeom>
        </p:spPr>
        <p:txBody>
          <a:bodyPr vert="horz" lIns="91457" tIns="45730" rIns="91457" bIns="45730" rtlCol="0" anchor="b"/>
          <a:lstStyle>
            <a:lvl1pPr algn="l">
              <a:defRPr sz="1200"/>
            </a:lvl1pPr>
          </a:lstStyle>
          <a:p>
            <a:endParaRPr lang="en-GB"/>
          </a:p>
        </p:txBody>
      </p:sp>
      <p:sp>
        <p:nvSpPr>
          <p:cNvPr id="5" name="Slide Number Placeholder 4"/>
          <p:cNvSpPr>
            <a:spLocks noGrp="1"/>
          </p:cNvSpPr>
          <p:nvPr>
            <p:ph type="sldNum" sz="quarter" idx="3"/>
          </p:nvPr>
        </p:nvSpPr>
        <p:spPr>
          <a:xfrm>
            <a:off x="3850442" y="9428586"/>
            <a:ext cx="2945660" cy="498055"/>
          </a:xfrm>
          <a:prstGeom prst="rect">
            <a:avLst/>
          </a:prstGeom>
        </p:spPr>
        <p:txBody>
          <a:bodyPr vert="horz" lIns="91457" tIns="45730" rIns="91457" bIns="45730" rtlCol="0" anchor="b"/>
          <a:lstStyle>
            <a:lvl1pPr algn="r">
              <a:defRPr sz="1200"/>
            </a:lvl1pPr>
          </a:lstStyle>
          <a:p>
            <a:fld id="{B74E5153-363C-4B2C-BD6B-5510C00D384F}" type="slidenum">
              <a:rPr lang="en-GB" smtClean="0"/>
              <a:t>‹#›</a:t>
            </a:fld>
            <a:endParaRPr lang="en-GB"/>
          </a:p>
        </p:txBody>
      </p:sp>
    </p:spTree>
    <p:extLst>
      <p:ext uri="{BB962C8B-B14F-4D97-AF65-F5344CB8AC3E}">
        <p14:creationId xmlns:p14="http://schemas.microsoft.com/office/powerpoint/2010/main" val="196333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60" cy="498056"/>
          </a:xfrm>
          <a:prstGeom prst="rect">
            <a:avLst/>
          </a:prstGeom>
        </p:spPr>
        <p:txBody>
          <a:bodyPr vert="horz" lIns="91457" tIns="45730" rIns="91457" bIns="45730" rtlCol="0"/>
          <a:lstStyle>
            <a:lvl1pPr algn="l">
              <a:defRPr sz="1200"/>
            </a:lvl1pPr>
          </a:lstStyle>
          <a:p>
            <a:endParaRPr lang="en-GB"/>
          </a:p>
        </p:txBody>
      </p:sp>
      <p:sp>
        <p:nvSpPr>
          <p:cNvPr id="3" name="Date Placeholder 2"/>
          <p:cNvSpPr>
            <a:spLocks noGrp="1"/>
          </p:cNvSpPr>
          <p:nvPr>
            <p:ph type="dt" idx="1"/>
          </p:nvPr>
        </p:nvSpPr>
        <p:spPr>
          <a:xfrm>
            <a:off x="3850442" y="0"/>
            <a:ext cx="2945660" cy="498056"/>
          </a:xfrm>
          <a:prstGeom prst="rect">
            <a:avLst/>
          </a:prstGeom>
        </p:spPr>
        <p:txBody>
          <a:bodyPr vert="horz" lIns="91457" tIns="45730" rIns="91457" bIns="45730" rtlCol="0"/>
          <a:lstStyle>
            <a:lvl1pPr algn="r">
              <a:defRPr sz="1200"/>
            </a:lvl1pPr>
          </a:lstStyle>
          <a:p>
            <a:fld id="{F7A19087-3D6C-4DAB-B05F-405DD6336984}" type="datetimeFigureOut">
              <a:rPr lang="en-GB" smtClean="0"/>
              <a:t>09/09/2026</a:t>
            </a:fld>
            <a:endParaRPr lang="en-GB"/>
          </a:p>
        </p:txBody>
      </p:sp>
      <p:sp>
        <p:nvSpPr>
          <p:cNvPr id="4" name="Slide Image Placehold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57" tIns="45730" rIns="91457" bIns="45730" rtlCol="0" anchor="ctr"/>
          <a:lstStyle/>
          <a:p>
            <a:endParaRPr lang="en-GB"/>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1457" tIns="45730" rIns="91457" bIns="4573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6"/>
            <a:ext cx="2945660" cy="498055"/>
          </a:xfrm>
          <a:prstGeom prst="rect">
            <a:avLst/>
          </a:prstGeom>
        </p:spPr>
        <p:txBody>
          <a:bodyPr vert="horz" lIns="91457" tIns="45730" rIns="91457" bIns="45730" rtlCol="0" anchor="b"/>
          <a:lstStyle>
            <a:lvl1pPr algn="l">
              <a:defRPr sz="1200"/>
            </a:lvl1pPr>
          </a:lstStyle>
          <a:p>
            <a:endParaRPr lang="en-GB"/>
          </a:p>
        </p:txBody>
      </p:sp>
      <p:sp>
        <p:nvSpPr>
          <p:cNvPr id="7" name="Slide Number Placeholder 6"/>
          <p:cNvSpPr>
            <a:spLocks noGrp="1"/>
          </p:cNvSpPr>
          <p:nvPr>
            <p:ph type="sldNum" sz="quarter" idx="5"/>
          </p:nvPr>
        </p:nvSpPr>
        <p:spPr>
          <a:xfrm>
            <a:off x="3850442" y="9428586"/>
            <a:ext cx="2945660" cy="498055"/>
          </a:xfrm>
          <a:prstGeom prst="rect">
            <a:avLst/>
          </a:prstGeom>
        </p:spPr>
        <p:txBody>
          <a:bodyPr vert="horz" lIns="91457" tIns="45730" rIns="91457" bIns="45730" rtlCol="0" anchor="b"/>
          <a:lstStyle>
            <a:lvl1pPr algn="r">
              <a:defRPr sz="1200"/>
            </a:lvl1pPr>
          </a:lstStyle>
          <a:p>
            <a:fld id="{D68832FE-F85D-4E5E-9B93-EBE4DEFD3355}" type="slidenum">
              <a:rPr lang="en-GB" smtClean="0"/>
              <a:t>‹#›</a:t>
            </a:fld>
            <a:endParaRPr lang="en-GB"/>
          </a:p>
        </p:txBody>
      </p:sp>
    </p:spTree>
    <p:extLst>
      <p:ext uri="{BB962C8B-B14F-4D97-AF65-F5344CB8AC3E}">
        <p14:creationId xmlns:p14="http://schemas.microsoft.com/office/powerpoint/2010/main" val="431398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Thank-you for coming. Please make sure to tick off your child’s name</a:t>
            </a:r>
            <a:r>
              <a:rPr lang="en-GB" baseline="0" dirty="0"/>
              <a:t> and take an information pack so we know which children need information packs sent home tomorrow. Thankyou</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a:t>
            </a:fld>
            <a:endParaRPr lang="en-GB"/>
          </a:p>
        </p:txBody>
      </p:sp>
    </p:spTree>
    <p:extLst>
      <p:ext uri="{BB962C8B-B14F-4D97-AF65-F5344CB8AC3E}">
        <p14:creationId xmlns:p14="http://schemas.microsoft.com/office/powerpoint/2010/main" val="2816131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372CF-1D43-B70B-18B8-2D500CCFA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0E410-EC41-3470-FF31-E707ACD4A8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83B19-4F51-CB67-52BB-E57B39DC2018}"/>
              </a:ext>
            </a:extLst>
          </p:cNvPr>
          <p:cNvSpPr>
            <a:spLocks noGrp="1"/>
          </p:cNvSpPr>
          <p:nvPr>
            <p:ph type="body" idx="1"/>
          </p:nvPr>
        </p:nvSpPr>
        <p:spPr/>
        <p:txBody>
          <a:bodyPr/>
          <a:lstStyle/>
          <a:p>
            <a:r>
              <a:rPr lang="en-GB" dirty="0"/>
              <a:t>Here is some key year 4 information. The</a:t>
            </a:r>
            <a:r>
              <a:rPr lang="en-GB" baseline="0" dirty="0"/>
              <a:t> year ____ staff consist of me, ________ as the full time class teacher. ____________ and _________ are our teaching assistants in the ___________.</a:t>
            </a:r>
          </a:p>
          <a:p>
            <a:endParaRPr lang="en-GB" baseline="0" dirty="0"/>
          </a:p>
        </p:txBody>
      </p:sp>
      <p:sp>
        <p:nvSpPr>
          <p:cNvPr id="4" name="Slide Number Placeholder 3">
            <a:extLst>
              <a:ext uri="{FF2B5EF4-FFF2-40B4-BE49-F238E27FC236}">
                <a16:creationId xmlns:a16="http://schemas.microsoft.com/office/drawing/2014/main" id="{6701372F-C451-9C3A-BE57-962133793EC6}"/>
              </a:ext>
            </a:extLst>
          </p:cNvPr>
          <p:cNvSpPr>
            <a:spLocks noGrp="1"/>
          </p:cNvSpPr>
          <p:nvPr>
            <p:ph type="sldNum" sz="quarter" idx="10"/>
          </p:nvPr>
        </p:nvSpPr>
        <p:spPr/>
        <p:txBody>
          <a:bodyPr/>
          <a:lstStyle/>
          <a:p>
            <a:fld id="{D68832FE-F85D-4E5E-9B93-EBE4DEFD3355}" type="slidenum">
              <a:rPr lang="en-GB" smtClean="0"/>
              <a:t>2</a:t>
            </a:fld>
            <a:endParaRPr lang="en-GB"/>
          </a:p>
        </p:txBody>
      </p:sp>
    </p:spTree>
    <p:extLst>
      <p:ext uri="{BB962C8B-B14F-4D97-AF65-F5344CB8AC3E}">
        <p14:creationId xmlns:p14="http://schemas.microsoft.com/office/powerpoint/2010/main" val="932963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This is an overview of our school times throughout the day and here is an example timetable, as you can see – school days are very busy so it is no surprise very tired children come home!  Our PE days this </a:t>
            </a:r>
            <a:r>
              <a:rPr lang="en-GB" baseline="0" dirty="0" err="1"/>
              <a:t>halfterm</a:t>
            </a:r>
            <a:r>
              <a:rPr lang="en-GB" baseline="0" dirty="0"/>
              <a:t> are _____________. </a:t>
            </a:r>
          </a:p>
          <a:p>
            <a:r>
              <a:rPr lang="en-US" baseline="0" dirty="0">
                <a:solidFill>
                  <a:srgbClr val="FF0000"/>
                </a:solidFill>
              </a:rPr>
              <a:t>Forest School </a:t>
            </a:r>
            <a:r>
              <a:rPr lang="en-US" baseline="0" dirty="0" err="1">
                <a:solidFill>
                  <a:srgbClr val="FF0000"/>
                </a:solidFill>
              </a:rPr>
              <a:t>halfterm</a:t>
            </a:r>
            <a:r>
              <a:rPr lang="en-US" baseline="0" dirty="0">
                <a:solidFill>
                  <a:srgbClr val="FF0000"/>
                </a:solidFill>
              </a:rPr>
              <a:t> _______</a:t>
            </a:r>
          </a:p>
          <a:p>
            <a:r>
              <a:rPr lang="en-US" baseline="0" dirty="0">
                <a:solidFill>
                  <a:srgbClr val="FF0000"/>
                </a:solidFill>
              </a:rPr>
              <a:t>Swimming term ____________</a:t>
            </a:r>
            <a:endParaRPr lang="en-GB" dirty="0">
              <a:solidFill>
                <a:srgbClr val="FF0000"/>
              </a:solidFill>
            </a:endParaRPr>
          </a:p>
          <a:p>
            <a:endParaRPr lang="en-GB" dirty="0">
              <a:solidFill>
                <a:srgbClr val="FF0000"/>
              </a:solidFill>
            </a:endParaRPr>
          </a:p>
        </p:txBody>
      </p:sp>
      <p:sp>
        <p:nvSpPr>
          <p:cNvPr id="4" name="Slide Number Placeholder 3"/>
          <p:cNvSpPr>
            <a:spLocks noGrp="1"/>
          </p:cNvSpPr>
          <p:nvPr>
            <p:ph type="sldNum" sz="quarter" idx="10"/>
          </p:nvPr>
        </p:nvSpPr>
        <p:spPr/>
        <p:txBody>
          <a:bodyPr/>
          <a:lstStyle/>
          <a:p>
            <a:fld id="{D68832FE-F85D-4E5E-9B93-EBE4DEFD3355}" type="slidenum">
              <a:rPr lang="en-GB" smtClean="0"/>
              <a:t>3</a:t>
            </a:fld>
            <a:endParaRPr lang="en-GB"/>
          </a:p>
        </p:txBody>
      </p:sp>
    </p:spTree>
    <p:extLst>
      <p:ext uri="{BB962C8B-B14F-4D97-AF65-F5344CB8AC3E}">
        <p14:creationId xmlns:p14="http://schemas.microsoft.com/office/powerpoint/2010/main" val="3939844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an</a:t>
            </a:r>
            <a:r>
              <a:rPr lang="en-GB" baseline="0" dirty="0"/>
              <a:t> overview of things we will be studying in class this term Autumn 1 term. </a:t>
            </a:r>
          </a:p>
          <a:p>
            <a:endParaRPr lang="en-GB" baseline="0" dirty="0"/>
          </a:p>
          <a:p>
            <a:r>
              <a:rPr lang="en-GB" baseline="0" dirty="0"/>
              <a:t>If you want to know for the following terms, please check our subject curriculum map overviews on the school website.  </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4</a:t>
            </a:fld>
            <a:endParaRPr lang="en-GB"/>
          </a:p>
        </p:txBody>
      </p:sp>
    </p:spTree>
    <p:extLst>
      <p:ext uri="{BB962C8B-B14F-4D97-AF65-F5344CB8AC3E}">
        <p14:creationId xmlns:p14="http://schemas.microsoft.com/office/powerpoint/2010/main" val="3562716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Enrichment</a:t>
            </a:r>
            <a:r>
              <a:rPr lang="en-GB" baseline="0" dirty="0"/>
              <a:t> in Year _____ is………………….</a:t>
            </a:r>
          </a:p>
          <a:p>
            <a:pPr marL="171450" indent="-171450">
              <a:buFont typeface="Arial" panose="020B0604020202020204" pitchFamily="34" charset="0"/>
              <a:buChar char="•"/>
            </a:pPr>
            <a:endParaRPr lang="en-GB" baseline="0" dirty="0"/>
          </a:p>
          <a:p>
            <a:pPr marL="171450" indent="-171450">
              <a:buFont typeface="Arial" panose="020B0604020202020204" pitchFamily="34" charset="0"/>
              <a:buChar char="•"/>
            </a:pPr>
            <a:r>
              <a:rPr lang="en-GB" baseline="0" dirty="0"/>
              <a:t>Trips, competitions </a:t>
            </a:r>
            <a:r>
              <a:rPr lang="en-GB" baseline="0" dirty="0" err="1"/>
              <a:t>etc..that</a:t>
            </a:r>
            <a:r>
              <a:rPr lang="en-GB" baseline="0" dirty="0"/>
              <a:t> you know ARE happening. – E.G. Y5&amp; 6 RESIDENTIAL,</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5</a:t>
            </a:fld>
            <a:endParaRPr lang="en-GB"/>
          </a:p>
        </p:txBody>
      </p:sp>
    </p:spTree>
    <p:extLst>
      <p:ext uri="{BB962C8B-B14F-4D97-AF65-F5344CB8AC3E}">
        <p14:creationId xmlns:p14="http://schemas.microsoft.com/office/powerpoint/2010/main" val="3659160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Specific</a:t>
            </a:r>
            <a:r>
              <a:rPr lang="en-GB" baseline="0" dirty="0"/>
              <a:t> year group info</a:t>
            </a:r>
          </a:p>
          <a:p>
            <a:endParaRPr lang="en-GB" baseline="0" dirty="0"/>
          </a:p>
          <a:p>
            <a:r>
              <a:rPr lang="en-GB" baseline="0" dirty="0" err="1"/>
              <a:t>e.G</a:t>
            </a:r>
            <a:r>
              <a:rPr lang="en-GB"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cs typeface="Arial" panose="020B0604020202020204" pitchFamily="34" charset="0"/>
              </a:rPr>
              <a:t>The purpose of the MTC is to determine whether pupils can recall their times tables fluently, which is essential for future success in mathematics. It will help schools to identify pupils who have not yet mastered their times tables, so that additional support can be provided.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cs typeface="Arial" panose="020B0604020202020204" pitchFamily="34" charset="0"/>
              </a:rPr>
              <a:t>Please check the following website for more information.</a:t>
            </a:r>
            <a:r>
              <a:rPr lang="en-GB" sz="1200" baseline="0" dirty="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aseline="0"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aseline="0" dirty="0">
                <a:cs typeface="Arial" panose="020B0604020202020204" pitchFamily="34" charset="0"/>
              </a:rPr>
              <a:t>There will be a separate presentation on this closer to the time with all the information, Dates for this will be shared.</a:t>
            </a:r>
            <a:endParaRPr lang="en-GB" sz="1200" dirty="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6</a:t>
            </a:fld>
            <a:endParaRPr lang="en-GB"/>
          </a:p>
        </p:txBody>
      </p:sp>
    </p:spTree>
    <p:extLst>
      <p:ext uri="{BB962C8B-B14F-4D97-AF65-F5344CB8AC3E}">
        <p14:creationId xmlns:p14="http://schemas.microsoft.com/office/powerpoint/2010/main" val="3435126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Decide on a day to hand in reading records</a:t>
            </a:r>
            <a:r>
              <a:rPr lang="en-GB" baseline="0" dirty="0"/>
              <a:t> each week and add</a:t>
            </a:r>
          </a:p>
          <a:p>
            <a:r>
              <a:rPr lang="en-GB" baseline="0" dirty="0"/>
              <a:t>Use reading record as a example </a:t>
            </a:r>
            <a:endParaRPr lang="en-GB" dirty="0"/>
          </a:p>
          <a:p>
            <a:endParaRPr lang="en-GB" dirty="0"/>
          </a:p>
          <a:p>
            <a:r>
              <a:rPr lang="en-GB" dirty="0"/>
              <a:t>Sign</a:t>
            </a:r>
            <a:r>
              <a:rPr lang="en-GB" baseline="0" dirty="0"/>
              <a:t> post to website for more examples of homework websites</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7</a:t>
            </a:fld>
            <a:endParaRPr lang="en-GB"/>
          </a:p>
        </p:txBody>
      </p:sp>
    </p:spTree>
    <p:extLst>
      <p:ext uri="{BB962C8B-B14F-4D97-AF65-F5344CB8AC3E}">
        <p14:creationId xmlns:p14="http://schemas.microsoft.com/office/powerpoint/2010/main" val="2697653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a:t>
            </a:r>
            <a:r>
              <a:rPr lang="en-GB" baseline="0" dirty="0"/>
              <a:t> year ________ we wear _________</a:t>
            </a:r>
          </a:p>
          <a:p>
            <a:r>
              <a:rPr lang="en-GB" baseline="0" dirty="0"/>
              <a:t>PE kits consist of ______</a:t>
            </a:r>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8</a:t>
            </a:fld>
            <a:endParaRPr lang="en-GB"/>
          </a:p>
        </p:txBody>
      </p:sp>
    </p:spTree>
    <p:extLst>
      <p:ext uri="{BB962C8B-B14F-4D97-AF65-F5344CB8AC3E}">
        <p14:creationId xmlns:p14="http://schemas.microsoft.com/office/powerpoint/2010/main" val="2459676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mission statement – at the heart of what we endeavour to do. Showing the values we want</a:t>
            </a:r>
            <a:r>
              <a:rPr lang="en-GB" baseline="0" dirty="0"/>
              <a:t> the children to have</a:t>
            </a:r>
          </a:p>
          <a:p>
            <a:endParaRPr lang="en-GB" baseline="0" dirty="0"/>
          </a:p>
          <a:p>
            <a:pPr fontAlgn="base"/>
            <a:r>
              <a:rPr lang="en-GB" sz="1200" dirty="0">
                <a:solidFill>
                  <a:srgbClr val="201F1E"/>
                </a:solidFill>
                <a:latin typeface="Arial" panose="020B0604020202020204" pitchFamily="34" charset="0"/>
                <a:cs typeface="Arial" panose="020B0604020202020204" pitchFamily="34" charset="0"/>
              </a:rPr>
              <a:t>Treating others as we want to be treated</a:t>
            </a:r>
          </a:p>
          <a:p>
            <a:pPr fontAlgn="base"/>
            <a:r>
              <a:rPr lang="en-GB" sz="1200" dirty="0">
                <a:solidFill>
                  <a:srgbClr val="201F1E"/>
                </a:solidFill>
                <a:latin typeface="Arial" panose="020B0604020202020204" pitchFamily="34" charset="0"/>
                <a:cs typeface="Arial" panose="020B0604020202020204" pitchFamily="34" charset="0"/>
              </a:rPr>
              <a:t>loving, respectful, kind, polite </a:t>
            </a:r>
          </a:p>
          <a:p>
            <a:pPr fontAlgn="base"/>
            <a:r>
              <a:rPr lang="en-GB" sz="1200" dirty="0">
                <a:solidFill>
                  <a:srgbClr val="201F1E"/>
                </a:solidFill>
                <a:latin typeface="Arial" panose="020B0604020202020204" pitchFamily="34" charset="0"/>
                <a:cs typeface="Arial" panose="020B0604020202020204" pitchFamily="34" charset="0"/>
              </a:rPr>
              <a:t>Being honest</a:t>
            </a:r>
          </a:p>
          <a:p>
            <a:pPr fontAlgn="base"/>
            <a:r>
              <a:rPr lang="en-GB" sz="1200" dirty="0">
                <a:solidFill>
                  <a:srgbClr val="201F1E"/>
                </a:solidFill>
                <a:latin typeface="Arial" panose="020B0604020202020204" pitchFamily="34" charset="0"/>
                <a:cs typeface="Arial" panose="020B0604020202020204" pitchFamily="34" charset="0"/>
              </a:rPr>
              <a:t>Forgiving one another</a:t>
            </a:r>
          </a:p>
          <a:p>
            <a:pPr fontAlgn="base"/>
            <a:endParaRPr lang="en-GB" sz="1200" dirty="0">
              <a:solidFill>
                <a:srgbClr val="201F1E"/>
              </a:solidFill>
              <a:latin typeface="Arial" panose="020B0604020202020204" pitchFamily="34" charset="0"/>
              <a:cs typeface="Arial" panose="020B0604020202020204" pitchFamily="34" charset="0"/>
            </a:endParaRPr>
          </a:p>
          <a:p>
            <a:pPr fontAlgn="base"/>
            <a:r>
              <a:rPr lang="en-GB" sz="1200" dirty="0">
                <a:solidFill>
                  <a:srgbClr val="201F1E"/>
                </a:solidFill>
                <a:latin typeface="Arial" panose="020B0604020202020204" pitchFamily="34" charset="0"/>
                <a:cs typeface="Arial" panose="020B0604020202020204" pitchFamily="34" charset="0"/>
              </a:rPr>
              <a:t>Supporting and valuing this at home</a:t>
            </a:r>
          </a:p>
          <a:p>
            <a:pPr fontAlgn="base"/>
            <a:endParaRPr lang="en-GB" sz="1200" dirty="0">
              <a:solidFill>
                <a:srgbClr val="201F1E"/>
              </a:solidFill>
              <a:latin typeface="Arial" panose="020B0604020202020204" pitchFamily="34" charset="0"/>
              <a:cs typeface="Arial" panose="020B0604020202020204" pitchFamily="34" charset="0"/>
            </a:endParaRPr>
          </a:p>
          <a:p>
            <a:pPr fontAlgn="base"/>
            <a:r>
              <a:rPr lang="en-GB" sz="1200" dirty="0">
                <a:solidFill>
                  <a:srgbClr val="201F1E"/>
                </a:solidFill>
                <a:latin typeface="Arial" panose="020B0604020202020204" pitchFamily="34" charset="0"/>
                <a:cs typeface="Arial" panose="020B0604020202020204" pitchFamily="34" charset="0"/>
              </a:rPr>
              <a:t>Reiterated in school through assemblies, class worship, regular links with local parishes to celebrate Mass, regular prayer. </a:t>
            </a:r>
          </a:p>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9</a:t>
            </a:fld>
            <a:endParaRPr lang="en-GB"/>
          </a:p>
        </p:txBody>
      </p:sp>
    </p:spTree>
    <p:extLst>
      <p:ext uri="{BB962C8B-B14F-4D97-AF65-F5344CB8AC3E}">
        <p14:creationId xmlns:p14="http://schemas.microsoft.com/office/powerpoint/2010/main" val="2924175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6"/>
                </a:solidFill>
              </a:rPr>
              <a:t>Show parents where they can find your class page on the website with overviews and class specific info should they need to refer back to it during the year</a:t>
            </a:r>
            <a:endParaRPr lang="en-GB" dirty="0">
              <a:solidFill>
                <a:schemeClr val="accent6"/>
              </a:solidFill>
            </a:endParaRPr>
          </a:p>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10</a:t>
            </a:fld>
            <a:endParaRPr lang="en-GB"/>
          </a:p>
        </p:txBody>
      </p:sp>
    </p:spTree>
    <p:extLst>
      <p:ext uri="{BB962C8B-B14F-4D97-AF65-F5344CB8AC3E}">
        <p14:creationId xmlns:p14="http://schemas.microsoft.com/office/powerpoint/2010/main" val="3174079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8832FE-F85D-4E5E-9B93-EBE4DEFD3355}" type="slidenum">
              <a:rPr lang="en-GB" smtClean="0"/>
              <a:t>11</a:t>
            </a:fld>
            <a:endParaRPr lang="en-GB"/>
          </a:p>
        </p:txBody>
      </p:sp>
    </p:spTree>
    <p:extLst>
      <p:ext uri="{BB962C8B-B14F-4D97-AF65-F5344CB8AC3E}">
        <p14:creationId xmlns:p14="http://schemas.microsoft.com/office/powerpoint/2010/main" val="267389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68832FE-F85D-4E5E-9B93-EBE4DEFD3355}" type="slidenum">
              <a:rPr lang="en-GB" smtClean="0"/>
              <a:t>12</a:t>
            </a:fld>
            <a:endParaRPr lang="en-GB"/>
          </a:p>
        </p:txBody>
      </p:sp>
    </p:spTree>
    <p:extLst>
      <p:ext uri="{BB962C8B-B14F-4D97-AF65-F5344CB8AC3E}">
        <p14:creationId xmlns:p14="http://schemas.microsoft.com/office/powerpoint/2010/main" val="3745654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GB"/>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C647FB20-1ADE-814C-A67C-D45BCE6310DA}" type="datetimeFigureOut">
              <a:rPr lang="en-US" smtClean="0"/>
              <a:t>9/9/2026</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9DB26022-8BFD-0F45-B93D-5F38E8306673}"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53700868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4072894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C647FB20-1ADE-814C-A67C-D45BCE6310DA}" type="datetimeFigureOut">
              <a:rPr lang="en-US" smtClean="0"/>
              <a:t>9/9/2026</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49768207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647FB20-1ADE-814C-A67C-D45BCE6310DA}"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137400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647FB20-1ADE-814C-A67C-D45BCE6310DA}"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3851093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647FB20-1ADE-814C-A67C-D45BCE6310DA}"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598258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47FB20-1ADE-814C-A67C-D45BCE6310DA}" type="datetimeFigureOut">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674401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GB"/>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647FB20-1ADE-814C-A67C-D45BCE6310DA}" type="datetimeFigureOut">
              <a:rPr lang="en-US" smtClean="0"/>
              <a:t>9/9/2026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29672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C647FB20-1ADE-814C-A67C-D45BCE6310DA}" type="datetimeFigureOut">
              <a:rPr lang="en-US" smtClean="0"/>
              <a:t>9/9/2026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DB26022-8BFD-0F45-B93D-5F38E8306673}"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96131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2099856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647FB20-1ADE-814C-A67C-D45BCE6310DA}"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B26022-8BFD-0F45-B93D-5F38E8306673}" type="slidenum">
              <a:rPr lang="en-US" smtClean="0"/>
              <a:t>‹#›</a:t>
            </a:fld>
            <a:endParaRPr lang="en-US"/>
          </a:p>
        </p:txBody>
      </p:sp>
    </p:spTree>
    <p:extLst>
      <p:ext uri="{BB962C8B-B14F-4D97-AF65-F5344CB8AC3E}">
        <p14:creationId xmlns:p14="http://schemas.microsoft.com/office/powerpoint/2010/main" val="3592052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C647FB20-1ADE-814C-A67C-D45BCE6310DA}" type="datetimeFigureOut">
              <a:rPr lang="en-US" smtClean="0"/>
              <a:t>9/9/2026</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9DB26022-8BFD-0F45-B93D-5F38E8306673}"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25557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www.filomathima.gr/p/blog-page_80.html"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ideo" Target="https://www.youtube.com/embed/ct5cDctLVTI?feature=oembed" TargetMode="External"/><Relationship Id="rId6" Type="http://schemas.openxmlformats.org/officeDocument/2006/relationships/image" Target="../media/image4.jpeg"/><Relationship Id="rId5" Type="http://schemas.openxmlformats.org/officeDocument/2006/relationships/hyperlink" Target="https://www.gov.uk/government/collections/multiplication-tables-check" TargetMode="Externa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tmp"/></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7.tmp"/><Relationship Id="rId4" Type="http://schemas.openxmlformats.org/officeDocument/2006/relationships/image" Target="../media/image6.tmp"/></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1.png"/><Relationship Id="rId4" Type="http://schemas.openxmlformats.org/officeDocument/2006/relationships/hyperlink" Target="http://www.publicdomainfiles.com/show_file.php?id=13526046019596"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mailto:admin@stjohns705.herts.sch.u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hyperlink" Target="http://www.pngall.com/thank-you-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CE3832-FAE9-174D-9CBE-04859241D04D}"/>
              </a:ext>
            </a:extLst>
          </p:cNvPr>
          <p:cNvSpPr/>
          <p:nvPr/>
        </p:nvSpPr>
        <p:spPr>
          <a:xfrm>
            <a:off x="838200" y="5595614"/>
            <a:ext cx="6850488" cy="913975"/>
          </a:xfrm>
          <a:prstGeom prst="rect">
            <a:avLst/>
          </a:prstGeom>
        </p:spPr>
        <p:txBody>
          <a:bodyPr vert="horz" lIns="91440" tIns="45720" rIns="91440" bIns="45720" rtlCol="0" anchor="ctr">
            <a:normAutofit/>
          </a:bodyPr>
          <a:lstStyle/>
          <a:p>
            <a:pPr fontAlgn="base">
              <a:lnSpc>
                <a:spcPct val="90000"/>
              </a:lnSpc>
              <a:spcBef>
                <a:spcPct val="0"/>
              </a:spcBef>
              <a:spcAft>
                <a:spcPts val="600"/>
              </a:spcAft>
            </a:pPr>
            <a:r>
              <a:rPr lang="en-US" sz="2700" b="1">
                <a:solidFill>
                  <a:srgbClr val="FFFFFF"/>
                </a:solidFill>
                <a:latin typeface="+mj-lt"/>
                <a:ea typeface="+mj-ea"/>
                <a:cs typeface="+mj-cs"/>
              </a:rPr>
              <a:t>Welcome to Year 4’s </a:t>
            </a:r>
          </a:p>
          <a:p>
            <a:pPr fontAlgn="base">
              <a:lnSpc>
                <a:spcPct val="90000"/>
              </a:lnSpc>
              <a:spcBef>
                <a:spcPct val="0"/>
              </a:spcBef>
              <a:spcAft>
                <a:spcPts val="600"/>
              </a:spcAft>
            </a:pPr>
            <a:r>
              <a:rPr lang="en-US" sz="2700" b="1">
                <a:solidFill>
                  <a:srgbClr val="FFFFFF"/>
                </a:solidFill>
                <a:latin typeface="+mj-lt"/>
                <a:ea typeface="+mj-ea"/>
                <a:cs typeface="+mj-cs"/>
              </a:rPr>
              <a:t>Meet the Teacher</a:t>
            </a:r>
          </a:p>
        </p:txBody>
      </p:sp>
      <p:pic>
        <p:nvPicPr>
          <p:cNvPr id="2"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5177" y="2043378"/>
            <a:ext cx="5082847" cy="13342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Shape&#10;&#10;Description automatically generated with medium confidence">
            <a:extLst>
              <a:ext uri="{FF2B5EF4-FFF2-40B4-BE49-F238E27FC236}">
                <a16:creationId xmlns:a16="http://schemas.microsoft.com/office/drawing/2014/main" id="{AC689382-ED1E-CB45-B703-02DDF7DFD8A8}"/>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234184" y="876300"/>
            <a:ext cx="3677598" cy="3668404"/>
          </a:xfrm>
          <a:prstGeom prst="rect">
            <a:avLst/>
          </a:prstGeom>
        </p:spPr>
      </p:pic>
    </p:spTree>
    <p:extLst>
      <p:ext uri="{BB962C8B-B14F-4D97-AF65-F5344CB8AC3E}">
        <p14:creationId xmlns:p14="http://schemas.microsoft.com/office/powerpoint/2010/main" val="3759443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a:extLst>
            <a:ext uri="{FF2B5EF4-FFF2-40B4-BE49-F238E27FC236}">
              <a16:creationId xmlns:a16="http://schemas.microsoft.com/office/drawing/2014/main" id="{673D474B-7EEC-CDAA-CDCD-459A12564817}"/>
            </a:ext>
          </a:extLst>
        </p:cNvPr>
        <p:cNvGrpSpPr/>
        <p:nvPr/>
      </p:nvGrpSpPr>
      <p:grpSpPr>
        <a:xfrm>
          <a:off x="0" y="0"/>
          <a:ext cx="0" cy="0"/>
          <a:chOff x="0" y="0"/>
          <a:chExt cx="0" cy="0"/>
        </a:xfrm>
      </p:grpSpPr>
      <p:pic>
        <p:nvPicPr>
          <p:cNvPr id="6" name="Picture 2" descr="St Thomas More RC VA School">
            <a:extLst>
              <a:ext uri="{FF2B5EF4-FFF2-40B4-BE49-F238E27FC236}">
                <a16:creationId xmlns:a16="http://schemas.microsoft.com/office/drawing/2014/main" id="{ABDC32FF-3276-CF8F-CECA-34B3F97FCF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Google Shape;115;g13ec20bd506_0_206">
            <a:extLst>
              <a:ext uri="{FF2B5EF4-FFF2-40B4-BE49-F238E27FC236}">
                <a16:creationId xmlns:a16="http://schemas.microsoft.com/office/drawing/2014/main" id="{74A0BC7A-8CB2-A002-CD35-2C627580A2F7}"/>
              </a:ext>
            </a:extLst>
          </p:cNvPr>
          <p:cNvGraphicFramePr/>
          <p:nvPr>
            <p:extLst>
              <p:ext uri="{D42A27DB-BD31-4B8C-83A1-F6EECF244321}">
                <p14:modId xmlns:p14="http://schemas.microsoft.com/office/powerpoint/2010/main" val="1963032776"/>
              </p:ext>
            </p:extLst>
          </p:nvPr>
        </p:nvGraphicFramePr>
        <p:xfrm>
          <a:off x="1546894" y="2671030"/>
          <a:ext cx="9098212" cy="1934539"/>
        </p:xfrm>
        <a:graphic>
          <a:graphicData uri="http://schemas.openxmlformats.org/drawingml/2006/table">
            <a:tbl>
              <a:tblPr>
                <a:noFill/>
              </a:tblPr>
              <a:tblGrid>
                <a:gridCol w="4549106">
                  <a:extLst>
                    <a:ext uri="{9D8B030D-6E8A-4147-A177-3AD203B41FA5}">
                      <a16:colId xmlns:a16="http://schemas.microsoft.com/office/drawing/2014/main" val="20000"/>
                    </a:ext>
                  </a:extLst>
                </a:gridCol>
                <a:gridCol w="4549106">
                  <a:extLst>
                    <a:ext uri="{9D8B030D-6E8A-4147-A177-3AD203B41FA5}">
                      <a16:colId xmlns:a16="http://schemas.microsoft.com/office/drawing/2014/main" val="20001"/>
                    </a:ext>
                  </a:extLst>
                </a:gridCol>
              </a:tblGrid>
              <a:tr h="0">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a:solidFill>
                            <a:schemeClr val="bg1"/>
                          </a:solidFill>
                        </a:rPr>
                        <a:t>Teacher</a:t>
                      </a:r>
                      <a:endParaRPr sz="1800" b="1" u="sng" strike="noStrike" cap="none" dirty="0">
                        <a:solidFill>
                          <a:schemeClr val="bg1"/>
                        </a:solidFill>
                      </a:endParaRPr>
                    </a:p>
                  </a:txBody>
                  <a:tcPr marL="91425" marR="91425" marT="91425" marB="91425">
                    <a:solidFill>
                      <a:schemeClr val="tx1">
                        <a:lumMod val="65000"/>
                        <a:lumOff val="3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a:solidFill>
                            <a:schemeClr val="bg1"/>
                          </a:solidFill>
                        </a:rPr>
                        <a:t>Teaching Assistants </a:t>
                      </a:r>
                      <a:endParaRPr sz="1800" b="1" u="sng" strike="noStrike" cap="none" dirty="0">
                        <a:solidFill>
                          <a:schemeClr val="bg1"/>
                        </a:solidFill>
                      </a:endParaRPr>
                    </a:p>
                  </a:txBody>
                  <a:tcPr marL="91425" marR="91425" marT="91425" marB="91425">
                    <a:solidFill>
                      <a:schemeClr val="tx1">
                        <a:lumMod val="65000"/>
                        <a:lumOff val="35000"/>
                      </a:schemeClr>
                    </a:solidFill>
                  </a:tcPr>
                </a:tc>
                <a:extLst>
                  <a:ext uri="{0D108BD9-81ED-4DB2-BD59-A6C34878D82A}">
                    <a16:rowId xmlns:a16="http://schemas.microsoft.com/office/drawing/2014/main" val="10000"/>
                  </a:ext>
                </a:extLst>
              </a:tr>
              <a:tr h="1477369">
                <a:tc>
                  <a:txBody>
                    <a:bodyPr/>
                    <a:lstStyle/>
                    <a:p>
                      <a:pPr marL="0" marR="0" lvl="0" indent="0" algn="ctr" rtl="0">
                        <a:lnSpc>
                          <a:spcPct val="100000"/>
                        </a:lnSpc>
                        <a:spcBef>
                          <a:spcPts val="0"/>
                        </a:spcBef>
                        <a:spcAft>
                          <a:spcPts val="0"/>
                        </a:spcAft>
                        <a:buClr>
                          <a:srgbClr val="000000"/>
                        </a:buClr>
                        <a:buSzPts val="1600"/>
                        <a:buFont typeface="Arial"/>
                        <a:buNone/>
                      </a:pPr>
                      <a:endParaRPr lang="en-GB" sz="1600" b="1" dirty="0"/>
                    </a:p>
                    <a:p>
                      <a:pPr marL="0" marR="0" lvl="0" indent="0" algn="ctr" rtl="0">
                        <a:lnSpc>
                          <a:spcPct val="100000"/>
                        </a:lnSpc>
                        <a:spcBef>
                          <a:spcPts val="0"/>
                        </a:spcBef>
                        <a:spcAft>
                          <a:spcPts val="0"/>
                        </a:spcAft>
                        <a:buClr>
                          <a:srgbClr val="000000"/>
                        </a:buClr>
                        <a:buSzPts val="1600"/>
                        <a:buFont typeface="Arial"/>
                        <a:buNone/>
                      </a:pPr>
                      <a:r>
                        <a:rPr lang="en-GB" sz="1600" b="1" dirty="0"/>
                        <a:t>Miss Carey</a:t>
                      </a:r>
                      <a:endParaRPr sz="1600" b="1" dirty="0"/>
                    </a:p>
                  </a:txBody>
                  <a:tcPr marL="91425" marR="91425" marT="91425" marB="91425"/>
                </a:tc>
                <a:tc>
                  <a:txBody>
                    <a:bodyPr/>
                    <a:lstStyle/>
                    <a:p>
                      <a:pPr marL="0" marR="0" lvl="0" indent="0" algn="ctr" rtl="0">
                        <a:lnSpc>
                          <a:spcPct val="100000"/>
                        </a:lnSpc>
                        <a:spcBef>
                          <a:spcPts val="0"/>
                        </a:spcBef>
                        <a:spcAft>
                          <a:spcPts val="0"/>
                        </a:spcAft>
                        <a:buClr>
                          <a:srgbClr val="000000"/>
                        </a:buClr>
                        <a:buSzPts val="1600"/>
                        <a:buFont typeface="Arial"/>
                        <a:buNone/>
                      </a:pPr>
                      <a:endParaRPr sz="1600" b="1" u="none" strike="noStrike" cap="none" dirty="0"/>
                    </a:p>
                    <a:p>
                      <a:pPr marL="0" marR="0" lvl="0" indent="0" algn="ctr" rtl="0">
                        <a:lnSpc>
                          <a:spcPct val="100000"/>
                        </a:lnSpc>
                        <a:spcBef>
                          <a:spcPts val="0"/>
                        </a:spcBef>
                        <a:spcAft>
                          <a:spcPts val="0"/>
                        </a:spcAft>
                        <a:buClr>
                          <a:srgbClr val="000000"/>
                        </a:buClr>
                        <a:buSzPts val="1600"/>
                        <a:buFont typeface="Arial"/>
                        <a:buNone/>
                      </a:pPr>
                      <a:r>
                        <a:rPr lang="en-GB" sz="1600" u="none" strike="noStrike" cap="none" dirty="0"/>
                        <a:t>Mrs Harrison (Mon – Thurs AM)</a:t>
                      </a:r>
                    </a:p>
                    <a:p>
                      <a:pPr marL="0" marR="0" lvl="0" indent="0" algn="ctr" rtl="0">
                        <a:lnSpc>
                          <a:spcPct val="100000"/>
                        </a:lnSpc>
                        <a:spcBef>
                          <a:spcPts val="0"/>
                        </a:spcBef>
                        <a:spcAft>
                          <a:spcPts val="0"/>
                        </a:spcAft>
                        <a:buClr>
                          <a:srgbClr val="000000"/>
                        </a:buClr>
                        <a:buSzPts val="1600"/>
                        <a:buFont typeface="Arial"/>
                        <a:buNone/>
                      </a:pPr>
                      <a:r>
                        <a:rPr lang="en-GB" sz="1600" u="none" strike="noStrike" cap="none" dirty="0"/>
                        <a:t>Mrs Trowbridge (Thurs and Fri AM)</a:t>
                      </a:r>
                      <a:endParaRPr sz="1600" u="none" strike="noStrike" cap="none" dirty="0"/>
                    </a:p>
                  </a:txBody>
                  <a:tcPr marL="91425" marR="91425" marT="91425" marB="91425"/>
                </a:tc>
                <a:extLst>
                  <a:ext uri="{0D108BD9-81ED-4DB2-BD59-A6C34878D82A}">
                    <a16:rowId xmlns:a16="http://schemas.microsoft.com/office/drawing/2014/main" val="10001"/>
                  </a:ext>
                </a:extLst>
              </a:tr>
            </a:tbl>
          </a:graphicData>
        </a:graphic>
      </p:graphicFrame>
      <p:sp>
        <p:nvSpPr>
          <p:cNvPr id="7" name="Google Shape;112;g13ec20bd506_0_206">
            <a:extLst>
              <a:ext uri="{FF2B5EF4-FFF2-40B4-BE49-F238E27FC236}">
                <a16:creationId xmlns:a16="http://schemas.microsoft.com/office/drawing/2014/main" id="{E57E7D20-8C6A-E9DD-4BD7-560042D5CBAC}"/>
              </a:ext>
            </a:extLst>
          </p:cNvPr>
          <p:cNvSpPr txBox="1">
            <a:spLocks/>
          </p:cNvSpPr>
          <p:nvPr/>
        </p:nvSpPr>
        <p:spPr>
          <a:xfrm>
            <a:off x="1546894" y="784316"/>
            <a:ext cx="7543800" cy="1450800"/>
          </a:xfrm>
          <a:prstGeom prst="rect">
            <a:avLst/>
          </a:prstGeom>
          <a:noFill/>
          <a:ln>
            <a:noFill/>
          </a:ln>
        </p:spPr>
        <p:txBody>
          <a:bodyPr spcFirstLastPara="1" vert="horz" wrap="square" lIns="91425" tIns="45700" rIns="91425" bIns="45700" rtlCol="0" anchor="b"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5000"/>
              </a:lnSpc>
              <a:spcBef>
                <a:spcPts val="0"/>
              </a:spcBef>
              <a:buClr>
                <a:srgbClr val="3F3F3F"/>
              </a:buClr>
              <a:buSzPts val="4800"/>
            </a:pPr>
            <a:r>
              <a:rPr lang="en-GB" b="1" dirty="0">
                <a:solidFill>
                  <a:schemeClr val="bg1"/>
                </a:solidFill>
                <a:latin typeface="XCCW Joined 1a" panose="03050602040000000000" pitchFamily="66" charset="0"/>
              </a:rPr>
              <a:t>Meet the Year 4 Team </a:t>
            </a:r>
          </a:p>
        </p:txBody>
      </p:sp>
    </p:spTree>
    <p:extLst>
      <p:ext uri="{BB962C8B-B14F-4D97-AF65-F5344CB8AC3E}">
        <p14:creationId xmlns:p14="http://schemas.microsoft.com/office/powerpoint/2010/main" val="1610365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61D43C-A945-A64B-8992-7A1FC24B20CA}"/>
              </a:ext>
            </a:extLst>
          </p:cNvPr>
          <p:cNvSpPr txBox="1"/>
          <p:nvPr/>
        </p:nvSpPr>
        <p:spPr>
          <a:xfrm>
            <a:off x="3664981" y="1030808"/>
            <a:ext cx="5663730"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Key Information</a:t>
            </a:r>
          </a:p>
        </p:txBody>
      </p:sp>
      <p:pic>
        <p:nvPicPr>
          <p:cNvPr id="6"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p:cNvGraphicFramePr>
            <a:graphicFrameLocks noGrp="1"/>
          </p:cNvGraphicFramePr>
          <p:nvPr>
            <p:extLst>
              <p:ext uri="{D42A27DB-BD31-4B8C-83A1-F6EECF244321}">
                <p14:modId xmlns:p14="http://schemas.microsoft.com/office/powerpoint/2010/main" val="290884589"/>
              </p:ext>
            </p:extLst>
          </p:nvPr>
        </p:nvGraphicFramePr>
        <p:xfrm>
          <a:off x="1110340" y="2259217"/>
          <a:ext cx="10487610" cy="2264264"/>
        </p:xfrm>
        <a:graphic>
          <a:graphicData uri="http://schemas.openxmlformats.org/drawingml/2006/table">
            <a:tbl>
              <a:tblPr firstRow="1" bandRow="1">
                <a:tableStyleId>{5C22544A-7EE6-4342-B048-85BDC9FD1C3A}</a:tableStyleId>
              </a:tblPr>
              <a:tblGrid>
                <a:gridCol w="1165290">
                  <a:extLst>
                    <a:ext uri="{9D8B030D-6E8A-4147-A177-3AD203B41FA5}">
                      <a16:colId xmlns:a16="http://schemas.microsoft.com/office/drawing/2014/main" val="314722260"/>
                    </a:ext>
                  </a:extLst>
                </a:gridCol>
                <a:gridCol w="1165290">
                  <a:extLst>
                    <a:ext uri="{9D8B030D-6E8A-4147-A177-3AD203B41FA5}">
                      <a16:colId xmlns:a16="http://schemas.microsoft.com/office/drawing/2014/main" val="3055031047"/>
                    </a:ext>
                  </a:extLst>
                </a:gridCol>
                <a:gridCol w="1165290">
                  <a:extLst>
                    <a:ext uri="{9D8B030D-6E8A-4147-A177-3AD203B41FA5}">
                      <a16:colId xmlns:a16="http://schemas.microsoft.com/office/drawing/2014/main" val="1339482698"/>
                    </a:ext>
                  </a:extLst>
                </a:gridCol>
                <a:gridCol w="1165290">
                  <a:extLst>
                    <a:ext uri="{9D8B030D-6E8A-4147-A177-3AD203B41FA5}">
                      <a16:colId xmlns:a16="http://schemas.microsoft.com/office/drawing/2014/main" val="2467854795"/>
                    </a:ext>
                  </a:extLst>
                </a:gridCol>
                <a:gridCol w="1165290">
                  <a:extLst>
                    <a:ext uri="{9D8B030D-6E8A-4147-A177-3AD203B41FA5}">
                      <a16:colId xmlns:a16="http://schemas.microsoft.com/office/drawing/2014/main" val="1411736301"/>
                    </a:ext>
                  </a:extLst>
                </a:gridCol>
                <a:gridCol w="1165290">
                  <a:extLst>
                    <a:ext uri="{9D8B030D-6E8A-4147-A177-3AD203B41FA5}">
                      <a16:colId xmlns:a16="http://schemas.microsoft.com/office/drawing/2014/main" val="620498293"/>
                    </a:ext>
                  </a:extLst>
                </a:gridCol>
                <a:gridCol w="1165290">
                  <a:extLst>
                    <a:ext uri="{9D8B030D-6E8A-4147-A177-3AD203B41FA5}">
                      <a16:colId xmlns:a16="http://schemas.microsoft.com/office/drawing/2014/main" val="3806928250"/>
                    </a:ext>
                  </a:extLst>
                </a:gridCol>
                <a:gridCol w="1165290">
                  <a:extLst>
                    <a:ext uri="{9D8B030D-6E8A-4147-A177-3AD203B41FA5}">
                      <a16:colId xmlns:a16="http://schemas.microsoft.com/office/drawing/2014/main" val="1146342331"/>
                    </a:ext>
                  </a:extLst>
                </a:gridCol>
                <a:gridCol w="1165290">
                  <a:extLst>
                    <a:ext uri="{9D8B030D-6E8A-4147-A177-3AD203B41FA5}">
                      <a16:colId xmlns:a16="http://schemas.microsoft.com/office/drawing/2014/main" val="787439706"/>
                    </a:ext>
                  </a:extLst>
                </a:gridCol>
              </a:tblGrid>
              <a:tr h="801224">
                <a:tc>
                  <a:txBody>
                    <a:bodyPr/>
                    <a:lstStyle/>
                    <a:p>
                      <a:pPr algn="ctr"/>
                      <a:r>
                        <a:rPr lang="en-GB" dirty="0"/>
                        <a:t>Registration </a:t>
                      </a:r>
                    </a:p>
                  </a:txBody>
                  <a:tcPr>
                    <a:solidFill>
                      <a:schemeClr val="tx1">
                        <a:lumMod val="75000"/>
                        <a:lumOff val="25000"/>
                      </a:schemeClr>
                    </a:solidFill>
                  </a:tcPr>
                </a:tc>
                <a:tc>
                  <a:txBody>
                    <a:bodyPr/>
                    <a:lstStyle/>
                    <a:p>
                      <a:pPr algn="ctr"/>
                      <a:r>
                        <a:rPr lang="en-GB" dirty="0"/>
                        <a:t>Lesson</a:t>
                      </a:r>
                      <a:r>
                        <a:rPr lang="en-GB" baseline="0" dirty="0"/>
                        <a:t> 1</a:t>
                      </a:r>
                      <a:endParaRPr lang="en-GB" dirty="0"/>
                    </a:p>
                  </a:txBody>
                  <a:tcPr>
                    <a:solidFill>
                      <a:schemeClr val="tx1">
                        <a:lumMod val="75000"/>
                        <a:lumOff val="25000"/>
                      </a:schemeClr>
                    </a:solidFill>
                  </a:tcPr>
                </a:tc>
                <a:tc>
                  <a:txBody>
                    <a:bodyPr/>
                    <a:lstStyle/>
                    <a:p>
                      <a:pPr algn="ctr"/>
                      <a:r>
                        <a:rPr lang="en-GB" dirty="0"/>
                        <a:t>Lesson 2</a:t>
                      </a:r>
                    </a:p>
                  </a:txBody>
                  <a:tcPr>
                    <a:solidFill>
                      <a:schemeClr val="tx1">
                        <a:lumMod val="75000"/>
                        <a:lumOff val="25000"/>
                      </a:schemeClr>
                    </a:solidFill>
                  </a:tcPr>
                </a:tc>
                <a:tc>
                  <a:txBody>
                    <a:bodyPr/>
                    <a:lstStyle/>
                    <a:p>
                      <a:pPr algn="ctr"/>
                      <a:r>
                        <a:rPr lang="en-GB" dirty="0"/>
                        <a:t>Break</a:t>
                      </a:r>
                    </a:p>
                  </a:txBody>
                  <a:tcPr>
                    <a:solidFill>
                      <a:schemeClr val="tx1">
                        <a:lumMod val="75000"/>
                        <a:lumOff val="25000"/>
                      </a:schemeClr>
                    </a:solidFill>
                  </a:tcPr>
                </a:tc>
                <a:tc>
                  <a:txBody>
                    <a:bodyPr/>
                    <a:lstStyle/>
                    <a:p>
                      <a:pPr algn="ctr"/>
                      <a:r>
                        <a:rPr lang="en-GB" dirty="0"/>
                        <a:t>Lesson 3</a:t>
                      </a:r>
                    </a:p>
                  </a:txBody>
                  <a:tcPr>
                    <a:solidFill>
                      <a:schemeClr val="tx1">
                        <a:lumMod val="75000"/>
                        <a:lumOff val="25000"/>
                      </a:schemeClr>
                    </a:solidFill>
                  </a:tcPr>
                </a:tc>
                <a:tc>
                  <a:txBody>
                    <a:bodyPr/>
                    <a:lstStyle/>
                    <a:p>
                      <a:pPr algn="ctr"/>
                      <a:r>
                        <a:rPr lang="en-GB" dirty="0"/>
                        <a:t>Lunch</a:t>
                      </a:r>
                    </a:p>
                  </a:txBody>
                  <a:tcPr>
                    <a:solidFill>
                      <a:schemeClr val="tx1">
                        <a:lumMod val="75000"/>
                        <a:lumOff val="25000"/>
                      </a:schemeClr>
                    </a:solidFill>
                  </a:tcPr>
                </a:tc>
                <a:tc>
                  <a:txBody>
                    <a:bodyPr/>
                    <a:lstStyle/>
                    <a:p>
                      <a:pPr algn="ctr"/>
                      <a:r>
                        <a:rPr lang="en-GB" dirty="0"/>
                        <a:t>Lesson 4</a:t>
                      </a:r>
                    </a:p>
                  </a:txBody>
                  <a:tcPr>
                    <a:solidFill>
                      <a:schemeClr val="tx1">
                        <a:lumMod val="75000"/>
                        <a:lumOff val="25000"/>
                      </a:schemeClr>
                    </a:solidFill>
                  </a:tcPr>
                </a:tc>
                <a:tc>
                  <a:txBody>
                    <a:bodyPr/>
                    <a:lstStyle/>
                    <a:p>
                      <a:pPr algn="ctr"/>
                      <a:r>
                        <a:rPr lang="en-GB" dirty="0"/>
                        <a:t>Lesson 5</a:t>
                      </a:r>
                    </a:p>
                  </a:txBody>
                  <a:tcPr>
                    <a:solidFill>
                      <a:schemeClr val="tx1">
                        <a:lumMod val="75000"/>
                        <a:lumOff val="25000"/>
                      </a:schemeClr>
                    </a:solidFill>
                  </a:tcPr>
                </a:tc>
                <a:tc>
                  <a:txBody>
                    <a:bodyPr/>
                    <a:lstStyle/>
                    <a:p>
                      <a:pPr algn="ctr"/>
                      <a:r>
                        <a:rPr lang="en-GB" dirty="0"/>
                        <a:t>End of the day</a:t>
                      </a:r>
                    </a:p>
                  </a:txBody>
                  <a:tcPr>
                    <a:solidFill>
                      <a:schemeClr val="tx1">
                        <a:lumMod val="75000"/>
                        <a:lumOff val="25000"/>
                      </a:schemeClr>
                    </a:solidFill>
                  </a:tcPr>
                </a:tc>
                <a:extLst>
                  <a:ext uri="{0D108BD9-81ED-4DB2-BD59-A6C34878D82A}">
                    <a16:rowId xmlns:a16="http://schemas.microsoft.com/office/drawing/2014/main" val="1168921741"/>
                  </a:ext>
                </a:extLst>
              </a:tr>
              <a:tr h="801224">
                <a:tc>
                  <a:txBody>
                    <a:bodyPr/>
                    <a:lstStyle/>
                    <a:p>
                      <a:pPr algn="ctr"/>
                      <a:r>
                        <a:rPr lang="en-GB" dirty="0"/>
                        <a:t>8:45am</a:t>
                      </a:r>
                    </a:p>
                    <a:p>
                      <a:pPr algn="ctr"/>
                      <a:r>
                        <a:rPr lang="en-GB" dirty="0"/>
                        <a:t>Soft start </a:t>
                      </a:r>
                    </a:p>
                  </a:txBody>
                  <a:tcPr>
                    <a:solidFill>
                      <a:schemeClr val="bg1">
                        <a:lumMod val="75000"/>
                      </a:schemeClr>
                    </a:solidFill>
                  </a:tcPr>
                </a:tc>
                <a:tc>
                  <a:txBody>
                    <a:bodyPr/>
                    <a:lstStyle/>
                    <a:p>
                      <a:pPr algn="ctr"/>
                      <a:r>
                        <a:rPr lang="en-GB" dirty="0"/>
                        <a:t>Reading/Spelling (Monday)</a:t>
                      </a:r>
                    </a:p>
                  </a:txBody>
                  <a:tcPr>
                    <a:solidFill>
                      <a:schemeClr val="bg1">
                        <a:lumMod val="75000"/>
                      </a:schemeClr>
                    </a:solidFill>
                  </a:tcPr>
                </a:tc>
                <a:tc>
                  <a:txBody>
                    <a:bodyPr/>
                    <a:lstStyle/>
                    <a:p>
                      <a:pPr algn="ctr"/>
                      <a:r>
                        <a:rPr lang="en-GB" dirty="0"/>
                        <a:t>English</a:t>
                      </a:r>
                    </a:p>
                  </a:txBody>
                  <a:tcPr>
                    <a:solidFill>
                      <a:schemeClr val="bg1">
                        <a:lumMod val="75000"/>
                      </a:schemeClr>
                    </a:solidFill>
                  </a:tcPr>
                </a:tc>
                <a:tc>
                  <a:txBody>
                    <a:bodyPr/>
                    <a:lstStyle/>
                    <a:p>
                      <a:pPr algn="ctr"/>
                      <a:r>
                        <a:rPr lang="en-GB" dirty="0"/>
                        <a:t>10:30-10:45am</a:t>
                      </a:r>
                    </a:p>
                  </a:txBody>
                  <a:tcPr>
                    <a:solidFill>
                      <a:schemeClr val="bg1">
                        <a:lumMod val="75000"/>
                      </a:schemeClr>
                    </a:solidFill>
                  </a:tcPr>
                </a:tc>
                <a:tc>
                  <a:txBody>
                    <a:bodyPr/>
                    <a:lstStyle/>
                    <a:p>
                      <a:pPr algn="ctr"/>
                      <a:r>
                        <a:rPr lang="en-GB" dirty="0"/>
                        <a:t>Maths</a:t>
                      </a:r>
                    </a:p>
                  </a:txBody>
                  <a:tcPr>
                    <a:solidFill>
                      <a:schemeClr val="bg1">
                        <a:lumMod val="75000"/>
                      </a:schemeClr>
                    </a:solidFill>
                  </a:tcPr>
                </a:tc>
                <a:tc>
                  <a:txBody>
                    <a:bodyPr/>
                    <a:lstStyle/>
                    <a:p>
                      <a:pPr algn="ctr"/>
                      <a:r>
                        <a:rPr lang="en-GB" dirty="0"/>
                        <a:t>12-1pm</a:t>
                      </a:r>
                    </a:p>
                  </a:txBody>
                  <a:tcPr>
                    <a:solidFill>
                      <a:schemeClr val="bg1">
                        <a:lumMod val="75000"/>
                      </a:schemeClr>
                    </a:solidFill>
                  </a:tcPr>
                </a:tc>
                <a:tc>
                  <a:txBody>
                    <a:bodyPr/>
                    <a:lstStyle/>
                    <a:p>
                      <a:pPr algn="ctr"/>
                      <a:r>
                        <a:rPr lang="en-GB" dirty="0"/>
                        <a:t>Science</a:t>
                      </a:r>
                    </a:p>
                  </a:txBody>
                  <a:tcPr>
                    <a:solidFill>
                      <a:schemeClr val="bg1">
                        <a:lumMod val="75000"/>
                      </a:schemeClr>
                    </a:solidFill>
                  </a:tcPr>
                </a:tc>
                <a:tc>
                  <a:txBody>
                    <a:bodyPr/>
                    <a:lstStyle/>
                    <a:p>
                      <a:pPr algn="ctr"/>
                      <a:r>
                        <a:rPr lang="en-GB" dirty="0"/>
                        <a:t>French</a:t>
                      </a:r>
                    </a:p>
                  </a:txBody>
                  <a:tcPr>
                    <a:solidFill>
                      <a:schemeClr val="bg1">
                        <a:lumMod val="75000"/>
                      </a:schemeClr>
                    </a:solidFill>
                  </a:tcPr>
                </a:tc>
                <a:tc>
                  <a:txBody>
                    <a:bodyPr/>
                    <a:lstStyle/>
                    <a:p>
                      <a:pPr algn="ctr"/>
                      <a:r>
                        <a:rPr lang="en-GB" dirty="0"/>
                        <a:t>Story/end</a:t>
                      </a:r>
                      <a:r>
                        <a:rPr lang="en-GB" baseline="0" dirty="0"/>
                        <a:t> of day prayer </a:t>
                      </a:r>
                    </a:p>
                    <a:p>
                      <a:pPr algn="ctr"/>
                      <a:r>
                        <a:rPr lang="en-GB" baseline="0" dirty="0"/>
                        <a:t>3:15pm</a:t>
                      </a:r>
                    </a:p>
                    <a:p>
                      <a:pPr algn="ctr"/>
                      <a:endParaRPr lang="en-GB" dirty="0"/>
                    </a:p>
                  </a:txBody>
                  <a:tcPr>
                    <a:solidFill>
                      <a:schemeClr val="bg1">
                        <a:lumMod val="75000"/>
                      </a:schemeClr>
                    </a:solidFill>
                  </a:tcPr>
                </a:tc>
                <a:extLst>
                  <a:ext uri="{0D108BD9-81ED-4DB2-BD59-A6C34878D82A}">
                    <a16:rowId xmlns:a16="http://schemas.microsoft.com/office/drawing/2014/main" val="3522721082"/>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369244075"/>
              </p:ext>
            </p:extLst>
          </p:nvPr>
        </p:nvGraphicFramePr>
        <p:xfrm>
          <a:off x="2199951" y="4982773"/>
          <a:ext cx="8127999" cy="12801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873249360"/>
                    </a:ext>
                  </a:extLst>
                </a:gridCol>
                <a:gridCol w="2709333">
                  <a:extLst>
                    <a:ext uri="{9D8B030D-6E8A-4147-A177-3AD203B41FA5}">
                      <a16:colId xmlns:a16="http://schemas.microsoft.com/office/drawing/2014/main" val="404708006"/>
                    </a:ext>
                  </a:extLst>
                </a:gridCol>
                <a:gridCol w="2709333">
                  <a:extLst>
                    <a:ext uri="{9D8B030D-6E8A-4147-A177-3AD203B41FA5}">
                      <a16:colId xmlns:a16="http://schemas.microsoft.com/office/drawing/2014/main" val="3159611675"/>
                    </a:ext>
                  </a:extLst>
                </a:gridCol>
              </a:tblGrid>
              <a:tr h="0">
                <a:tc>
                  <a:txBody>
                    <a:bodyPr/>
                    <a:lstStyle/>
                    <a:p>
                      <a:r>
                        <a:rPr lang="en-GB" dirty="0"/>
                        <a:t>PE Days</a:t>
                      </a:r>
                    </a:p>
                  </a:txBody>
                  <a:tcPr>
                    <a:solidFill>
                      <a:schemeClr val="tx1">
                        <a:lumMod val="75000"/>
                        <a:lumOff val="25000"/>
                      </a:schemeClr>
                    </a:solidFill>
                  </a:tcPr>
                </a:tc>
                <a:tc>
                  <a:txBody>
                    <a:bodyPr/>
                    <a:lstStyle/>
                    <a:p>
                      <a:r>
                        <a:rPr lang="en-GB" dirty="0"/>
                        <a:t>Forest School</a:t>
                      </a:r>
                    </a:p>
                  </a:txBody>
                  <a:tcPr>
                    <a:solidFill>
                      <a:schemeClr val="tx1">
                        <a:lumMod val="75000"/>
                        <a:lumOff val="25000"/>
                      </a:schemeClr>
                    </a:solidFill>
                  </a:tcPr>
                </a:tc>
                <a:tc>
                  <a:txBody>
                    <a:bodyPr/>
                    <a:lstStyle/>
                    <a:p>
                      <a:r>
                        <a:rPr lang="en-GB" dirty="0"/>
                        <a:t>Swimming </a:t>
                      </a:r>
                    </a:p>
                  </a:txBody>
                  <a:tcPr>
                    <a:solidFill>
                      <a:schemeClr val="tx1">
                        <a:lumMod val="75000"/>
                        <a:lumOff val="25000"/>
                      </a:schemeClr>
                    </a:solidFill>
                  </a:tcPr>
                </a:tc>
                <a:extLst>
                  <a:ext uri="{0D108BD9-81ED-4DB2-BD59-A6C34878D82A}">
                    <a16:rowId xmlns:a16="http://schemas.microsoft.com/office/drawing/2014/main" val="3330357764"/>
                  </a:ext>
                </a:extLst>
              </a:tr>
              <a:tr h="0">
                <a:tc>
                  <a:txBody>
                    <a:bodyPr/>
                    <a:lstStyle/>
                    <a:p>
                      <a:r>
                        <a:rPr lang="en-GB" dirty="0"/>
                        <a:t>Tuesday afternoon</a:t>
                      </a:r>
                    </a:p>
                    <a:p>
                      <a:r>
                        <a:rPr lang="en-GB" dirty="0"/>
                        <a:t>Swimming on Thursday (Autumn term)</a:t>
                      </a:r>
                    </a:p>
                  </a:txBody>
                  <a:tcPr>
                    <a:solidFill>
                      <a:schemeClr val="bg1">
                        <a:lumMod val="75000"/>
                      </a:schemeClr>
                    </a:solidFill>
                  </a:tcPr>
                </a:tc>
                <a:tc>
                  <a:txBody>
                    <a:bodyPr/>
                    <a:lstStyle/>
                    <a:p>
                      <a:r>
                        <a:rPr lang="en-GB" dirty="0"/>
                        <a:t>One Morning session each term. (First session is on the 28</a:t>
                      </a:r>
                      <a:r>
                        <a:rPr lang="en-GB" baseline="30000" dirty="0"/>
                        <a:t>th</a:t>
                      </a:r>
                      <a:r>
                        <a:rPr lang="en-GB" dirty="0"/>
                        <a:t> September.)</a:t>
                      </a:r>
                    </a:p>
                  </a:txBody>
                  <a:tcPr>
                    <a:solidFill>
                      <a:schemeClr val="bg1">
                        <a:lumMod val="75000"/>
                      </a:schemeClr>
                    </a:solidFill>
                  </a:tcPr>
                </a:tc>
                <a:tc>
                  <a:txBody>
                    <a:bodyPr/>
                    <a:lstStyle/>
                    <a:p>
                      <a:r>
                        <a:rPr lang="en-GB" dirty="0"/>
                        <a:t>Autumn term </a:t>
                      </a:r>
                    </a:p>
                  </a:txBody>
                  <a:tcPr>
                    <a:solidFill>
                      <a:schemeClr val="bg1">
                        <a:lumMod val="75000"/>
                      </a:schemeClr>
                    </a:solidFill>
                  </a:tcPr>
                </a:tc>
                <a:extLst>
                  <a:ext uri="{0D108BD9-81ED-4DB2-BD59-A6C34878D82A}">
                    <a16:rowId xmlns:a16="http://schemas.microsoft.com/office/drawing/2014/main" val="3867066239"/>
                  </a:ext>
                </a:extLst>
              </a:tr>
            </a:tbl>
          </a:graphicData>
        </a:graphic>
      </p:graphicFrame>
    </p:spTree>
    <p:extLst>
      <p:ext uri="{BB962C8B-B14F-4D97-AF65-F5344CB8AC3E}">
        <p14:creationId xmlns:p14="http://schemas.microsoft.com/office/powerpoint/2010/main" val="3905042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pic>
        <p:nvPicPr>
          <p:cNvPr id="4"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p:cNvGraphicFramePr>
            <a:graphicFrameLocks noGrp="1"/>
          </p:cNvGraphicFramePr>
          <p:nvPr>
            <p:extLst>
              <p:ext uri="{D42A27DB-BD31-4B8C-83A1-F6EECF244321}">
                <p14:modId xmlns:p14="http://schemas.microsoft.com/office/powerpoint/2010/main" val="1965214593"/>
              </p:ext>
            </p:extLst>
          </p:nvPr>
        </p:nvGraphicFramePr>
        <p:xfrm>
          <a:off x="1023265" y="1032279"/>
          <a:ext cx="10913788" cy="5409248"/>
        </p:xfrm>
        <a:graphic>
          <a:graphicData uri="http://schemas.openxmlformats.org/drawingml/2006/table">
            <a:tbl>
              <a:tblPr firstRow="1" bandRow="1">
                <a:tableStyleId>{5C22544A-7EE6-4342-B048-85BDC9FD1C3A}</a:tableStyleId>
              </a:tblPr>
              <a:tblGrid>
                <a:gridCol w="1336306">
                  <a:extLst>
                    <a:ext uri="{9D8B030D-6E8A-4147-A177-3AD203B41FA5}">
                      <a16:colId xmlns:a16="http://schemas.microsoft.com/office/drawing/2014/main" val="1138999808"/>
                    </a:ext>
                  </a:extLst>
                </a:gridCol>
                <a:gridCol w="3192494">
                  <a:extLst>
                    <a:ext uri="{9D8B030D-6E8A-4147-A177-3AD203B41FA5}">
                      <a16:colId xmlns:a16="http://schemas.microsoft.com/office/drawing/2014/main" val="1062271879"/>
                    </a:ext>
                  </a:extLst>
                </a:gridCol>
                <a:gridCol w="3192494">
                  <a:extLst>
                    <a:ext uri="{9D8B030D-6E8A-4147-A177-3AD203B41FA5}">
                      <a16:colId xmlns:a16="http://schemas.microsoft.com/office/drawing/2014/main" val="3384521327"/>
                    </a:ext>
                  </a:extLst>
                </a:gridCol>
                <a:gridCol w="3192494">
                  <a:extLst>
                    <a:ext uri="{9D8B030D-6E8A-4147-A177-3AD203B41FA5}">
                      <a16:colId xmlns:a16="http://schemas.microsoft.com/office/drawing/2014/main" val="627310566"/>
                    </a:ext>
                  </a:extLst>
                </a:gridCol>
              </a:tblGrid>
              <a:tr h="378198">
                <a:tc>
                  <a:txBody>
                    <a:bodyPr/>
                    <a:lstStyle/>
                    <a:p>
                      <a:pPr algn="ctr"/>
                      <a:r>
                        <a:rPr lang="en-GB" sz="1200" dirty="0"/>
                        <a:t>Subject area </a:t>
                      </a:r>
                    </a:p>
                  </a:txBody>
                  <a:tcPr>
                    <a:solidFill>
                      <a:schemeClr val="tx1">
                        <a:lumMod val="65000"/>
                        <a:lumOff val="35000"/>
                      </a:schemeClr>
                    </a:solidFill>
                  </a:tcPr>
                </a:tc>
                <a:tc>
                  <a:txBody>
                    <a:bodyPr/>
                    <a:lstStyle/>
                    <a:p>
                      <a:pPr algn="ctr"/>
                      <a:r>
                        <a:rPr lang="en-GB" sz="1200" dirty="0"/>
                        <a:t>Autumn </a:t>
                      </a:r>
                    </a:p>
                  </a:txBody>
                  <a:tcPr>
                    <a:solidFill>
                      <a:schemeClr val="tx1">
                        <a:lumMod val="65000"/>
                        <a:lumOff val="35000"/>
                      </a:schemeClr>
                    </a:solidFill>
                  </a:tcPr>
                </a:tc>
                <a:tc>
                  <a:txBody>
                    <a:bodyPr/>
                    <a:lstStyle/>
                    <a:p>
                      <a:pPr lvl="0" algn="ctr">
                        <a:buNone/>
                      </a:pPr>
                      <a:r>
                        <a:rPr lang="en-GB" sz="1200" dirty="0"/>
                        <a:t>Spring</a:t>
                      </a:r>
                    </a:p>
                  </a:txBody>
                  <a:tcPr>
                    <a:solidFill>
                      <a:schemeClr val="tx1">
                        <a:lumMod val="65000"/>
                        <a:lumOff val="35000"/>
                      </a:schemeClr>
                    </a:solidFill>
                  </a:tcPr>
                </a:tc>
                <a:tc>
                  <a:txBody>
                    <a:bodyPr/>
                    <a:lstStyle/>
                    <a:p>
                      <a:pPr lvl="0" algn="ctr">
                        <a:buNone/>
                      </a:pPr>
                      <a:r>
                        <a:rPr lang="en-GB" dirty="0"/>
                        <a:t>Summer</a:t>
                      </a:r>
                    </a:p>
                  </a:txBody>
                  <a:tcPr>
                    <a:solidFill>
                      <a:schemeClr val="tx1">
                        <a:lumMod val="65000"/>
                        <a:lumOff val="35000"/>
                      </a:schemeClr>
                    </a:solidFill>
                  </a:tcPr>
                </a:tc>
                <a:extLst>
                  <a:ext uri="{0D108BD9-81ED-4DB2-BD59-A6C34878D82A}">
                    <a16:rowId xmlns:a16="http://schemas.microsoft.com/office/drawing/2014/main" val="3078917911"/>
                  </a:ext>
                </a:extLst>
              </a:tr>
              <a:tr h="537100">
                <a:tc>
                  <a:txBody>
                    <a:bodyPr/>
                    <a:lstStyle/>
                    <a:p>
                      <a:r>
                        <a:rPr lang="en-GB" sz="1200" dirty="0"/>
                        <a:t>English</a:t>
                      </a:r>
                    </a:p>
                  </a:txBody>
                  <a:tcPr/>
                </a:tc>
                <a:tc>
                  <a:txBody>
                    <a:bodyPr/>
                    <a:lstStyle/>
                    <a:p>
                      <a:r>
                        <a:rPr lang="en-GB" sz="1200" dirty="0"/>
                        <a:t>Charlie and the Chocolate Factory by Roald Dahl, Still I Rise by Maya Angelou, </a:t>
                      </a:r>
                      <a:r>
                        <a:rPr lang="en-GB" sz="1200" b="0" i="0" u="none" strike="noStrike" noProof="0" dirty="0">
                          <a:solidFill>
                            <a:srgbClr val="000000"/>
                          </a:solidFill>
                          <a:latin typeface="Franklin Gothic Book"/>
                        </a:rPr>
                        <a:t>The Iron Man, Secrets of a Sun King, The Plague</a:t>
                      </a:r>
                      <a:endParaRPr lang="en-GB" sz="1200" dirty="0"/>
                    </a:p>
                  </a:txBody>
                  <a:tcPr/>
                </a:tc>
                <a:tc>
                  <a:txBody>
                    <a:bodyPr/>
                    <a:lstStyle/>
                    <a:p>
                      <a:pPr lvl="0">
                        <a:buNone/>
                      </a:pPr>
                      <a:r>
                        <a:rPr lang="en-GB" sz="1200" dirty="0"/>
                        <a:t>Arthur and the Golden Rope, International Women's Day Speech, Princess and the Pea, Once Upon a Raindrop</a:t>
                      </a:r>
                    </a:p>
                  </a:txBody>
                  <a:tcPr/>
                </a:tc>
                <a:tc>
                  <a:txBody>
                    <a:bodyPr/>
                    <a:lstStyle/>
                    <a:p>
                      <a:pPr lvl="0">
                        <a:buNone/>
                      </a:pPr>
                      <a:r>
                        <a:rPr lang="en-GB" sz="1200" dirty="0"/>
                        <a:t>The Boy the Mole the Fox and the Horse, Should We Feed Animals in National Parks, The Great Choco-Plot, An Alternative to Plastic Straws</a:t>
                      </a:r>
                    </a:p>
                  </a:txBody>
                  <a:tcPr/>
                </a:tc>
                <a:extLst>
                  <a:ext uri="{0D108BD9-81ED-4DB2-BD59-A6C34878D82A}">
                    <a16:rowId xmlns:a16="http://schemas.microsoft.com/office/drawing/2014/main" val="3227358639"/>
                  </a:ext>
                </a:extLst>
              </a:tr>
              <a:tr h="371839">
                <a:tc>
                  <a:txBody>
                    <a:bodyPr/>
                    <a:lstStyle/>
                    <a:p>
                      <a:r>
                        <a:rPr lang="en-GB" sz="1200" dirty="0"/>
                        <a:t>Maths</a:t>
                      </a:r>
                    </a:p>
                  </a:txBody>
                  <a:tcPr/>
                </a:tc>
                <a:tc>
                  <a:txBody>
                    <a:bodyPr/>
                    <a:lstStyle/>
                    <a:p>
                      <a:r>
                        <a:rPr lang="en-GB" sz="1200" dirty="0"/>
                        <a:t>Place Value, Addition and Subtraction, Measurement, Multiplication and Division</a:t>
                      </a:r>
                    </a:p>
                  </a:txBody>
                  <a:tcPr/>
                </a:tc>
                <a:tc>
                  <a:txBody>
                    <a:bodyPr/>
                    <a:lstStyle/>
                    <a:p>
                      <a:pPr lvl="0">
                        <a:buNone/>
                      </a:pPr>
                      <a:r>
                        <a:rPr lang="en-GB" sz="1200" dirty="0"/>
                        <a:t>Multiplication and division, Length and Perimeter, Fractions, Decimals</a:t>
                      </a:r>
                    </a:p>
                  </a:txBody>
                  <a:tcPr/>
                </a:tc>
                <a:tc>
                  <a:txBody>
                    <a:bodyPr/>
                    <a:lstStyle/>
                    <a:p>
                      <a:pPr lvl="0">
                        <a:buNone/>
                      </a:pPr>
                      <a:r>
                        <a:rPr lang="en-GB" sz="1200" dirty="0"/>
                        <a:t>Decimals, Money, Time, Shape, Statistics, Position and Direction</a:t>
                      </a:r>
                    </a:p>
                  </a:txBody>
                  <a:tcPr/>
                </a:tc>
                <a:extLst>
                  <a:ext uri="{0D108BD9-81ED-4DB2-BD59-A6C34878D82A}">
                    <a16:rowId xmlns:a16="http://schemas.microsoft.com/office/drawing/2014/main" val="4282951240"/>
                  </a:ext>
                </a:extLst>
              </a:tr>
              <a:tr h="537100">
                <a:tc>
                  <a:txBody>
                    <a:bodyPr/>
                    <a:lstStyle/>
                    <a:p>
                      <a:r>
                        <a:rPr lang="en-GB" sz="1200" dirty="0"/>
                        <a:t>RE</a:t>
                      </a:r>
                    </a:p>
                  </a:txBody>
                  <a:tcPr/>
                </a:tc>
                <a:tc>
                  <a:txBody>
                    <a:bodyPr/>
                    <a:lstStyle/>
                    <a:p>
                      <a:r>
                        <a:rPr lang="en-GB" sz="1200" dirty="0"/>
                        <a:t>Branch 1 – Creation and Covenant </a:t>
                      </a:r>
                    </a:p>
                    <a:p>
                      <a:pPr lvl="0">
                        <a:buNone/>
                      </a:pPr>
                      <a:r>
                        <a:rPr lang="en-GB" sz="1200" dirty="0"/>
                        <a:t>Branch 2 – Prophecy and Promise</a:t>
                      </a:r>
                    </a:p>
                  </a:txBody>
                  <a:tcPr/>
                </a:tc>
                <a:tc>
                  <a:txBody>
                    <a:bodyPr/>
                    <a:lstStyle/>
                    <a:p>
                      <a:pPr lvl="0">
                        <a:buNone/>
                      </a:pPr>
                      <a:r>
                        <a:rPr lang="en-GB" sz="1200" dirty="0"/>
                        <a:t>Branch 3- Galilee to Jerusalem </a:t>
                      </a:r>
                    </a:p>
                    <a:p>
                      <a:pPr lvl="0">
                        <a:buNone/>
                      </a:pPr>
                      <a:r>
                        <a:rPr lang="en-GB" sz="1200" dirty="0"/>
                        <a:t>Branch 4 – Desert to Garden </a:t>
                      </a:r>
                    </a:p>
                  </a:txBody>
                  <a:tcPr/>
                </a:tc>
                <a:tc>
                  <a:txBody>
                    <a:bodyPr/>
                    <a:lstStyle/>
                    <a:p>
                      <a:pPr lvl="0">
                        <a:buNone/>
                      </a:pPr>
                      <a:r>
                        <a:rPr lang="en-GB" sz="1200" dirty="0"/>
                        <a:t>Branch 5 – To the Ends of the Earth</a:t>
                      </a:r>
                    </a:p>
                    <a:p>
                      <a:pPr lvl="0">
                        <a:buNone/>
                      </a:pPr>
                      <a:r>
                        <a:rPr lang="en-GB" sz="1200" dirty="0"/>
                        <a:t>Branch 6 – Dialogue and Encounter</a:t>
                      </a:r>
                    </a:p>
                  </a:txBody>
                  <a:tcPr/>
                </a:tc>
                <a:extLst>
                  <a:ext uri="{0D108BD9-81ED-4DB2-BD59-A6C34878D82A}">
                    <a16:rowId xmlns:a16="http://schemas.microsoft.com/office/drawing/2014/main" val="199652515"/>
                  </a:ext>
                </a:extLst>
              </a:tr>
              <a:tr h="371839">
                <a:tc>
                  <a:txBody>
                    <a:bodyPr/>
                    <a:lstStyle/>
                    <a:p>
                      <a:r>
                        <a:rPr lang="en-GB" sz="1200" dirty="0"/>
                        <a:t>Science</a:t>
                      </a:r>
                    </a:p>
                  </a:txBody>
                  <a:tcPr/>
                </a:tc>
                <a:tc>
                  <a:txBody>
                    <a:bodyPr/>
                    <a:lstStyle/>
                    <a:p>
                      <a:r>
                        <a:rPr lang="en-GB" sz="1200" dirty="0"/>
                        <a:t>Electricity &amp; Animals </a:t>
                      </a:r>
                      <a:r>
                        <a:rPr lang="en-GB" sz="1200" dirty="0" err="1"/>
                        <a:t>inc</a:t>
                      </a:r>
                      <a:r>
                        <a:rPr lang="en-GB" sz="1200" dirty="0"/>
                        <a:t> Humans </a:t>
                      </a:r>
                    </a:p>
                  </a:txBody>
                  <a:tcPr/>
                </a:tc>
                <a:tc>
                  <a:txBody>
                    <a:bodyPr/>
                    <a:lstStyle/>
                    <a:p>
                      <a:pPr lvl="0">
                        <a:buNone/>
                      </a:pPr>
                      <a:r>
                        <a:rPr lang="en-GB" sz="1200" dirty="0"/>
                        <a:t>States of Matter: Solids, Liquids and Gases</a:t>
                      </a:r>
                    </a:p>
                  </a:txBody>
                  <a:tcPr/>
                </a:tc>
                <a:tc>
                  <a:txBody>
                    <a:bodyPr/>
                    <a:lstStyle/>
                    <a:p>
                      <a:pPr lvl="0">
                        <a:buNone/>
                      </a:pPr>
                      <a:r>
                        <a:rPr lang="en-GB" sz="1200" dirty="0"/>
                        <a:t>Sound, Living Things &amp; Their Habitats </a:t>
                      </a:r>
                    </a:p>
                  </a:txBody>
                  <a:tcPr/>
                </a:tc>
                <a:extLst>
                  <a:ext uri="{0D108BD9-81ED-4DB2-BD59-A6C34878D82A}">
                    <a16:rowId xmlns:a16="http://schemas.microsoft.com/office/drawing/2014/main" val="1508175659"/>
                  </a:ext>
                </a:extLst>
              </a:tr>
              <a:tr h="537100">
                <a:tc>
                  <a:txBody>
                    <a:bodyPr/>
                    <a:lstStyle/>
                    <a:p>
                      <a:r>
                        <a:rPr lang="en-GB" sz="1200" dirty="0"/>
                        <a:t>History </a:t>
                      </a:r>
                    </a:p>
                    <a:p>
                      <a:pPr lvl="0">
                        <a:buNone/>
                      </a:pPr>
                      <a:r>
                        <a:rPr lang="en-GB" sz="1200" dirty="0"/>
                        <a:t>Geography</a:t>
                      </a:r>
                    </a:p>
                  </a:txBody>
                  <a:tcPr/>
                </a:tc>
                <a:tc>
                  <a:txBody>
                    <a:bodyPr/>
                    <a:lstStyle/>
                    <a:p>
                      <a:r>
                        <a:rPr lang="en-GB" sz="1200" dirty="0"/>
                        <a:t>How have lives of children changed?</a:t>
                      </a:r>
                    </a:p>
                    <a:p>
                      <a:pPr lvl="0">
                        <a:buNone/>
                      </a:pPr>
                      <a:r>
                        <a:rPr lang="en-GB" sz="1200" dirty="0"/>
                        <a:t>Rainforests</a:t>
                      </a:r>
                    </a:p>
                  </a:txBody>
                  <a:tcPr/>
                </a:tc>
                <a:tc>
                  <a:txBody>
                    <a:bodyPr/>
                    <a:lstStyle/>
                    <a:p>
                      <a:pPr lvl="0">
                        <a:buNone/>
                      </a:pPr>
                      <a:r>
                        <a:rPr lang="en-GB" sz="1200" b="0" i="0" u="none" strike="noStrike" noProof="0" dirty="0">
                          <a:latin typeface="Franklin Gothic Book"/>
                        </a:rPr>
                        <a:t>How hard was it to invade &amp; settle in Britain?</a:t>
                      </a:r>
                    </a:p>
                    <a:p>
                      <a:pPr lvl="0">
                        <a:buNone/>
                      </a:pPr>
                      <a:r>
                        <a:rPr lang="en-GB" sz="1200" b="0" i="0" u="none" strike="noStrike" noProof="0" dirty="0">
                          <a:latin typeface="Franklin Gothic Book"/>
                        </a:rPr>
                        <a:t>Where does our food come from?</a:t>
                      </a:r>
                    </a:p>
                  </a:txBody>
                  <a:tcPr/>
                </a:tc>
                <a:tc>
                  <a:txBody>
                    <a:bodyPr/>
                    <a:lstStyle/>
                    <a:p>
                      <a:pPr lvl="0">
                        <a:buNone/>
                      </a:pPr>
                      <a:r>
                        <a:rPr lang="en-GB" sz="1200" dirty="0"/>
                        <a:t>The Maya Civilisation</a:t>
                      </a:r>
                    </a:p>
                    <a:p>
                      <a:pPr lvl="0">
                        <a:buNone/>
                      </a:pPr>
                      <a:r>
                        <a:rPr lang="en-GB" sz="1200" dirty="0"/>
                        <a:t>Rivers</a:t>
                      </a:r>
                    </a:p>
                  </a:txBody>
                  <a:tcPr/>
                </a:tc>
                <a:extLst>
                  <a:ext uri="{0D108BD9-81ED-4DB2-BD59-A6C34878D82A}">
                    <a16:rowId xmlns:a16="http://schemas.microsoft.com/office/drawing/2014/main" val="3089842330"/>
                  </a:ext>
                </a:extLst>
              </a:tr>
              <a:tr h="371839">
                <a:tc>
                  <a:txBody>
                    <a:bodyPr/>
                    <a:lstStyle/>
                    <a:p>
                      <a:r>
                        <a:rPr lang="en-GB" sz="1200" dirty="0"/>
                        <a:t>PE</a:t>
                      </a:r>
                    </a:p>
                  </a:txBody>
                  <a:tcPr/>
                </a:tc>
                <a:tc>
                  <a:txBody>
                    <a:bodyPr/>
                    <a:lstStyle/>
                    <a:p>
                      <a:r>
                        <a:rPr lang="en-GB" sz="1200" dirty="0"/>
                        <a:t>Hockey and Swimming, Fitness</a:t>
                      </a:r>
                    </a:p>
                  </a:txBody>
                  <a:tcPr/>
                </a:tc>
                <a:tc>
                  <a:txBody>
                    <a:bodyPr/>
                    <a:lstStyle/>
                    <a:p>
                      <a:pPr lvl="0">
                        <a:buNone/>
                      </a:pPr>
                      <a:r>
                        <a:rPr lang="en-GB" sz="1200" dirty="0"/>
                        <a:t>Gymnastics, Football, Handball, Yoga</a:t>
                      </a:r>
                    </a:p>
                  </a:txBody>
                  <a:tcPr/>
                </a:tc>
                <a:tc>
                  <a:txBody>
                    <a:bodyPr/>
                    <a:lstStyle/>
                    <a:p>
                      <a:pPr lvl="0">
                        <a:buNone/>
                      </a:pPr>
                      <a:r>
                        <a:rPr lang="en-GB" sz="1200" dirty="0"/>
                        <a:t>Athletics, Tennis, Rounders, OAA</a:t>
                      </a:r>
                    </a:p>
                  </a:txBody>
                  <a:tcPr/>
                </a:tc>
                <a:extLst>
                  <a:ext uri="{0D108BD9-81ED-4DB2-BD59-A6C34878D82A}">
                    <a16:rowId xmlns:a16="http://schemas.microsoft.com/office/drawing/2014/main" val="3019860272"/>
                  </a:ext>
                </a:extLst>
              </a:tr>
              <a:tr h="644338">
                <a:tc>
                  <a:txBody>
                    <a:bodyPr/>
                    <a:lstStyle/>
                    <a:p>
                      <a:r>
                        <a:rPr lang="en-GB" sz="1200" dirty="0"/>
                        <a:t>Computing</a:t>
                      </a:r>
                    </a:p>
                  </a:txBody>
                  <a:tcPr/>
                </a:tc>
                <a:tc>
                  <a:txBody>
                    <a:bodyPr/>
                    <a:lstStyle/>
                    <a:p>
                      <a:r>
                        <a:rPr lang="en-GB" sz="1200" b="0" i="0" kern="1200" dirty="0">
                          <a:solidFill>
                            <a:schemeClr val="dk1"/>
                          </a:solidFill>
                          <a:effectLst/>
                          <a:latin typeface="+mn-lt"/>
                          <a:ea typeface="+mn-ea"/>
                          <a:cs typeface="+mn-cs"/>
                        </a:rPr>
                        <a:t>Computing systems and networks &amp; Creating Media – Audio Production</a:t>
                      </a:r>
                      <a:endParaRPr lang="en-GB" sz="1200" dirty="0"/>
                    </a:p>
                  </a:txBody>
                  <a:tcPr/>
                </a:tc>
                <a:tc>
                  <a:txBody>
                    <a:bodyPr/>
                    <a:lstStyle/>
                    <a:p>
                      <a:pPr lvl="0" algn="ctr">
                        <a:lnSpc>
                          <a:spcPct val="100000"/>
                        </a:lnSpc>
                        <a:spcBef>
                          <a:spcPts val="0"/>
                        </a:spcBef>
                        <a:spcAft>
                          <a:spcPts val="0"/>
                        </a:spcAft>
                        <a:buNone/>
                      </a:pPr>
                      <a:r>
                        <a:rPr lang="en-GB" sz="1200" b="0" i="0" u="none" strike="noStrike" kern="1200" noProof="0" dirty="0">
                          <a:solidFill>
                            <a:schemeClr val="dk1"/>
                          </a:solidFill>
                          <a:effectLst/>
                        </a:rPr>
                        <a:t>Programming A – Repetition in shapes</a:t>
                      </a:r>
                      <a:endParaRPr lang="en-US" dirty="0"/>
                    </a:p>
                    <a:p>
                      <a:pPr lvl="0" algn="ctr">
                        <a:lnSpc>
                          <a:spcPct val="100000"/>
                        </a:lnSpc>
                        <a:spcBef>
                          <a:spcPts val="0"/>
                        </a:spcBef>
                        <a:spcAft>
                          <a:spcPts val="0"/>
                        </a:spcAft>
                        <a:buNone/>
                      </a:pPr>
                      <a:r>
                        <a:rPr lang="en-GB" sz="1200" b="0" i="0" u="none" strike="noStrike" kern="1200" noProof="0" dirty="0">
                          <a:solidFill>
                            <a:schemeClr val="dk1"/>
                          </a:solidFill>
                          <a:effectLst/>
                        </a:rPr>
                        <a:t>Data &amp; Information – Data logging</a:t>
                      </a:r>
                      <a:endParaRPr lang="en-GB" dirty="0"/>
                    </a:p>
                    <a:p>
                      <a:pPr lvl="0">
                        <a:buNone/>
                      </a:pPr>
                      <a:endParaRPr lang="en-GB" sz="1200" b="0" i="0" kern="1200" dirty="0">
                        <a:solidFill>
                          <a:schemeClr val="dk1"/>
                        </a:solidFill>
                        <a:effectLst/>
                        <a:latin typeface="+mn-lt"/>
                        <a:ea typeface="+mn-ea"/>
                        <a:cs typeface="+mn-cs"/>
                      </a:endParaRPr>
                    </a:p>
                  </a:txBody>
                  <a:tcPr/>
                </a:tc>
                <a:tc>
                  <a:txBody>
                    <a:bodyPr/>
                    <a:lstStyle/>
                    <a:p>
                      <a:pPr lvl="0" algn="ctr">
                        <a:lnSpc>
                          <a:spcPct val="100000"/>
                        </a:lnSpc>
                        <a:spcBef>
                          <a:spcPts val="0"/>
                        </a:spcBef>
                        <a:spcAft>
                          <a:spcPts val="0"/>
                        </a:spcAft>
                        <a:buNone/>
                      </a:pPr>
                      <a:r>
                        <a:rPr lang="en-GB" sz="1200" b="0" i="0" u="none" strike="noStrike" kern="1200" noProof="0" dirty="0">
                          <a:solidFill>
                            <a:schemeClr val="dk1"/>
                          </a:solidFill>
                          <a:effectLst/>
                        </a:rPr>
                        <a:t>Creating media – Photo editing</a:t>
                      </a:r>
                      <a:endParaRPr lang="en-US" dirty="0"/>
                    </a:p>
                    <a:p>
                      <a:pPr lvl="0" algn="ctr">
                        <a:lnSpc>
                          <a:spcPct val="100000"/>
                        </a:lnSpc>
                        <a:spcBef>
                          <a:spcPts val="0"/>
                        </a:spcBef>
                        <a:spcAft>
                          <a:spcPts val="0"/>
                        </a:spcAft>
                        <a:buNone/>
                      </a:pPr>
                      <a:r>
                        <a:rPr lang="en-GB" sz="1200" b="0" i="0" u="none" strike="noStrike" kern="1200" noProof="0" dirty="0">
                          <a:solidFill>
                            <a:schemeClr val="dk1"/>
                          </a:solidFill>
                          <a:effectLst/>
                        </a:rPr>
                        <a:t>Programming B – Repetition in games</a:t>
                      </a:r>
                      <a:endParaRPr lang="en-GB" dirty="0"/>
                    </a:p>
                    <a:p>
                      <a:pPr lvl="0">
                        <a:buNone/>
                      </a:pPr>
                      <a:endParaRPr lang="en-GB" sz="1200" b="0" i="0" kern="1200" dirty="0">
                        <a:solidFill>
                          <a:schemeClr val="dk1"/>
                        </a:solidFill>
                        <a:effectLst/>
                        <a:latin typeface="+mn-lt"/>
                        <a:ea typeface="+mn-ea"/>
                        <a:cs typeface="+mn-cs"/>
                      </a:endParaRPr>
                    </a:p>
                  </a:txBody>
                  <a:tcPr/>
                </a:tc>
                <a:extLst>
                  <a:ext uri="{0D108BD9-81ED-4DB2-BD59-A6C34878D82A}">
                    <a16:rowId xmlns:a16="http://schemas.microsoft.com/office/drawing/2014/main" val="2957177097"/>
                  </a:ext>
                </a:extLst>
              </a:tr>
              <a:tr h="644337">
                <a:tc>
                  <a:txBody>
                    <a:bodyPr/>
                    <a:lstStyle/>
                    <a:p>
                      <a:pPr lvl="0">
                        <a:buNone/>
                      </a:pPr>
                      <a:r>
                        <a:rPr lang="en-GB" sz="1200" dirty="0"/>
                        <a:t>Art</a:t>
                      </a:r>
                    </a:p>
                  </a:txBody>
                  <a:tcPr/>
                </a:tc>
                <a:tc>
                  <a:txBody>
                    <a:bodyPr/>
                    <a:lstStyle/>
                    <a:p>
                      <a:pPr lvl="0">
                        <a:buNone/>
                      </a:pPr>
                      <a:r>
                        <a:rPr lang="en-GB" sz="1200" b="0" i="0" kern="1200" dirty="0">
                          <a:solidFill>
                            <a:schemeClr val="dk1"/>
                          </a:solidFill>
                          <a:effectLst/>
                          <a:latin typeface="+mn-lt"/>
                          <a:ea typeface="+mn-ea"/>
                          <a:cs typeface="+mn-cs"/>
                        </a:rPr>
                        <a:t>Exploring tone, texture and Proportion</a:t>
                      </a:r>
                    </a:p>
                  </a:txBody>
                  <a:tcPr/>
                </a:tc>
                <a:tc>
                  <a:txBody>
                    <a:bodyPr/>
                    <a:lstStyle/>
                    <a:p>
                      <a:pPr lvl="0">
                        <a:buNone/>
                      </a:pPr>
                      <a:r>
                        <a:rPr lang="en-GB" sz="1200" b="0" i="0" kern="1200" dirty="0">
                          <a:solidFill>
                            <a:schemeClr val="dk1"/>
                          </a:solidFill>
                          <a:effectLst/>
                          <a:latin typeface="+mn-lt"/>
                          <a:ea typeface="+mn-ea"/>
                          <a:cs typeface="+mn-cs"/>
                        </a:rPr>
                        <a:t>Light and Dark</a:t>
                      </a:r>
                    </a:p>
                  </a:txBody>
                  <a:tcPr/>
                </a:tc>
                <a:tc>
                  <a:txBody>
                    <a:bodyPr/>
                    <a:lstStyle/>
                    <a:p>
                      <a:pPr lvl="0">
                        <a:buNone/>
                      </a:pPr>
                      <a:r>
                        <a:rPr lang="en-GB" sz="1200" b="0" i="0" kern="1200" dirty="0">
                          <a:solidFill>
                            <a:schemeClr val="dk1"/>
                          </a:solidFill>
                          <a:effectLst/>
                          <a:latin typeface="+mn-lt"/>
                          <a:ea typeface="+mn-ea"/>
                          <a:cs typeface="+mn-cs"/>
                        </a:rPr>
                        <a:t>Mega Materials</a:t>
                      </a:r>
                    </a:p>
                  </a:txBody>
                  <a:tcPr/>
                </a:tc>
                <a:extLst>
                  <a:ext uri="{0D108BD9-81ED-4DB2-BD59-A6C34878D82A}">
                    <a16:rowId xmlns:a16="http://schemas.microsoft.com/office/drawing/2014/main" val="3082087282"/>
                  </a:ext>
                </a:extLst>
              </a:tr>
              <a:tr h="644337">
                <a:tc>
                  <a:txBody>
                    <a:bodyPr/>
                    <a:lstStyle/>
                    <a:p>
                      <a:pPr lvl="0">
                        <a:buNone/>
                      </a:pPr>
                      <a:r>
                        <a:rPr lang="en-GB" sz="1200" dirty="0"/>
                        <a:t>DT</a:t>
                      </a:r>
                    </a:p>
                  </a:txBody>
                  <a:tcPr/>
                </a:tc>
                <a:tc>
                  <a:txBody>
                    <a:bodyPr/>
                    <a:lstStyle/>
                    <a:p>
                      <a:pPr lvl="0">
                        <a:buNone/>
                      </a:pPr>
                      <a:r>
                        <a:rPr lang="en-GB" sz="1200" b="0" i="0" kern="1200" dirty="0">
                          <a:solidFill>
                            <a:schemeClr val="dk1"/>
                          </a:solidFill>
                          <a:effectLst/>
                          <a:latin typeface="+mn-lt"/>
                          <a:ea typeface="+mn-ea"/>
                          <a:cs typeface="+mn-cs"/>
                        </a:rPr>
                        <a:t>Helmets</a:t>
                      </a:r>
                    </a:p>
                  </a:txBody>
                  <a:tcPr/>
                </a:tc>
                <a:tc>
                  <a:txBody>
                    <a:bodyPr/>
                    <a:lstStyle/>
                    <a:p>
                      <a:pPr lvl="0">
                        <a:buNone/>
                      </a:pPr>
                      <a:r>
                        <a:rPr lang="en-GB" sz="1200" b="0" i="0" kern="1200" dirty="0">
                          <a:solidFill>
                            <a:schemeClr val="dk1"/>
                          </a:solidFill>
                          <a:effectLst/>
                          <a:latin typeface="+mn-lt"/>
                          <a:ea typeface="+mn-ea"/>
                          <a:cs typeface="+mn-cs"/>
                        </a:rPr>
                        <a:t>Fastenings</a:t>
                      </a:r>
                    </a:p>
                  </a:txBody>
                  <a:tcPr/>
                </a:tc>
                <a:tc>
                  <a:txBody>
                    <a:bodyPr/>
                    <a:lstStyle/>
                    <a:p>
                      <a:pPr lvl="0">
                        <a:buNone/>
                      </a:pPr>
                      <a:r>
                        <a:rPr lang="en-GB" sz="1200" b="0" i="0" kern="1200" dirty="0">
                          <a:solidFill>
                            <a:schemeClr val="dk1"/>
                          </a:solidFill>
                          <a:effectLst/>
                          <a:latin typeface="+mn-lt"/>
                          <a:ea typeface="+mn-ea"/>
                          <a:cs typeface="+mn-cs"/>
                        </a:rPr>
                        <a:t>Mindful Moments Timer</a:t>
                      </a:r>
                    </a:p>
                  </a:txBody>
                  <a:tcPr/>
                </a:tc>
                <a:extLst>
                  <a:ext uri="{0D108BD9-81ED-4DB2-BD59-A6C34878D82A}">
                    <a16:rowId xmlns:a16="http://schemas.microsoft.com/office/drawing/2014/main" val="3212456116"/>
                  </a:ext>
                </a:extLst>
              </a:tr>
            </a:tbl>
          </a:graphicData>
        </a:graphic>
      </p:graphicFrame>
      <p:sp>
        <p:nvSpPr>
          <p:cNvPr id="11" name="TextBox 10">
            <a:extLst>
              <a:ext uri="{FF2B5EF4-FFF2-40B4-BE49-F238E27FC236}">
                <a16:creationId xmlns:a16="http://schemas.microsoft.com/office/drawing/2014/main" id="{FD61D43C-A945-A64B-8992-7A1FC24B20CA}"/>
              </a:ext>
            </a:extLst>
          </p:cNvPr>
          <p:cNvSpPr txBox="1"/>
          <p:nvPr/>
        </p:nvSpPr>
        <p:spPr>
          <a:xfrm>
            <a:off x="5741581" y="313676"/>
            <a:ext cx="4140877"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Curriculum </a:t>
            </a:r>
          </a:p>
        </p:txBody>
      </p:sp>
    </p:spTree>
    <p:extLst>
      <p:ext uri="{BB962C8B-B14F-4D97-AF65-F5344CB8AC3E}">
        <p14:creationId xmlns:p14="http://schemas.microsoft.com/office/powerpoint/2010/main" val="2405377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pic>
        <p:nvPicPr>
          <p:cNvPr id="4"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D61D43C-A945-A64B-8992-7A1FC24B20CA}"/>
              </a:ext>
            </a:extLst>
          </p:cNvPr>
          <p:cNvSpPr txBox="1"/>
          <p:nvPr/>
        </p:nvSpPr>
        <p:spPr>
          <a:xfrm>
            <a:off x="2300261" y="1196164"/>
            <a:ext cx="8719054"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Enrichment opportunities </a:t>
            </a:r>
          </a:p>
        </p:txBody>
      </p:sp>
      <p:pic>
        <p:nvPicPr>
          <p:cNvPr id="1028" name="Picture 4" descr="Enrichment - Whetley Academ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9260" y="4295554"/>
            <a:ext cx="3169599" cy="22398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19467" y="1706571"/>
            <a:ext cx="6836735" cy="3785652"/>
          </a:xfrm>
          <a:prstGeom prst="rect">
            <a:avLst/>
          </a:prstGeom>
          <a:noFill/>
        </p:spPr>
        <p:txBody>
          <a:bodyPr wrap="square" lIns="91440" tIns="45720" rIns="91440" bIns="45720" rtlCol="0" anchor="t">
            <a:spAutoFit/>
          </a:bodyPr>
          <a:lstStyle/>
          <a:p>
            <a:pPr marL="342900" indent="-342900">
              <a:buFont typeface="Arial"/>
              <a:buChar char="•"/>
            </a:pPr>
            <a:r>
              <a:rPr lang="en-GB" sz="2400" dirty="0"/>
              <a:t>Trips</a:t>
            </a:r>
            <a:endParaRPr lang="en-US" dirty="0"/>
          </a:p>
          <a:p>
            <a:pPr marL="342900" indent="-342900">
              <a:buFont typeface="Arial"/>
              <a:buChar char="•"/>
            </a:pPr>
            <a:r>
              <a:rPr lang="en-GB" sz="2400" dirty="0"/>
              <a:t>School clubs (during and after school)</a:t>
            </a:r>
          </a:p>
          <a:p>
            <a:pPr marL="342900" indent="-342900">
              <a:buFont typeface="Arial"/>
              <a:buChar char="•"/>
            </a:pPr>
            <a:r>
              <a:rPr lang="en-GB" sz="2400" dirty="0"/>
              <a:t>Music clubs</a:t>
            </a:r>
          </a:p>
          <a:p>
            <a:pPr marL="342900" indent="-342900">
              <a:buFont typeface="Arial"/>
              <a:buChar char="•"/>
            </a:pPr>
            <a:r>
              <a:rPr lang="en-GB" sz="2400" dirty="0"/>
              <a:t>Author Visits</a:t>
            </a:r>
          </a:p>
          <a:p>
            <a:pPr marL="342900" indent="-342900">
              <a:buFont typeface="Arial"/>
              <a:buChar char="•"/>
            </a:pPr>
            <a:r>
              <a:rPr lang="en-GB" sz="2400" dirty="0"/>
              <a:t>Themed days</a:t>
            </a:r>
          </a:p>
          <a:p>
            <a:pPr marL="342900" indent="-342900">
              <a:buFont typeface="Arial"/>
              <a:buChar char="•"/>
            </a:pPr>
            <a:r>
              <a:rPr lang="en-GB" sz="2400" dirty="0"/>
              <a:t>Retreat Day</a:t>
            </a:r>
          </a:p>
          <a:p>
            <a:pPr marL="342900" indent="-342900">
              <a:buFont typeface="Arial"/>
              <a:buChar char="•"/>
            </a:pPr>
            <a:r>
              <a:rPr lang="en-GB" sz="2400" dirty="0"/>
              <a:t>Sports trips (e.g. cross country)</a:t>
            </a:r>
          </a:p>
          <a:p>
            <a:pPr marL="342900" indent="-342900">
              <a:buFont typeface="Arial"/>
              <a:buChar char="•"/>
            </a:pPr>
            <a:r>
              <a:rPr lang="en-GB" sz="2400" dirty="0"/>
              <a:t>Forest school</a:t>
            </a:r>
          </a:p>
          <a:p>
            <a:pPr marL="342900" indent="-342900">
              <a:buFont typeface="Arial"/>
              <a:buChar char="•"/>
            </a:pPr>
            <a:r>
              <a:rPr lang="en-GB" sz="2400" dirty="0"/>
              <a:t>Leadership roles (like our </a:t>
            </a:r>
            <a:r>
              <a:rPr lang="en-GB" sz="2400" dirty="0" err="1"/>
              <a:t>laudate</a:t>
            </a:r>
            <a:r>
              <a:rPr lang="en-GB" sz="2400" dirty="0"/>
              <a:t> </a:t>
            </a:r>
            <a:r>
              <a:rPr lang="en-GB" sz="2400" dirty="0" err="1"/>
              <a:t>si</a:t>
            </a:r>
            <a:r>
              <a:rPr lang="en-GB" sz="2400" dirty="0"/>
              <a:t> group)</a:t>
            </a:r>
          </a:p>
          <a:p>
            <a:pPr marL="342900" indent="-342900">
              <a:buFont typeface="Arial"/>
              <a:buChar char="•"/>
            </a:pPr>
            <a:r>
              <a:rPr lang="en-GB" sz="2400" dirty="0"/>
              <a:t>Bikeability</a:t>
            </a:r>
          </a:p>
        </p:txBody>
      </p:sp>
    </p:spTree>
    <p:extLst>
      <p:ext uri="{BB962C8B-B14F-4D97-AF65-F5344CB8AC3E}">
        <p14:creationId xmlns:p14="http://schemas.microsoft.com/office/powerpoint/2010/main" val="3741712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pic>
        <p:nvPicPr>
          <p:cNvPr id="5" name="Picture 2" descr="St Thomas More RC VA Schoo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D61D43C-A945-A64B-8992-7A1FC24B20CA}"/>
              </a:ext>
            </a:extLst>
          </p:cNvPr>
          <p:cNvSpPr txBox="1"/>
          <p:nvPr/>
        </p:nvSpPr>
        <p:spPr>
          <a:xfrm>
            <a:off x="4277917" y="995334"/>
            <a:ext cx="4166525"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Year 4 MTC</a:t>
            </a:r>
          </a:p>
        </p:txBody>
      </p:sp>
      <p:sp>
        <p:nvSpPr>
          <p:cNvPr id="6" name="Rectangle 5">
            <a:extLst>
              <a:ext uri="{FF2B5EF4-FFF2-40B4-BE49-F238E27FC236}">
                <a16:creationId xmlns:a16="http://schemas.microsoft.com/office/drawing/2014/main" id="{0360C0DA-5880-E34F-901E-2671EB964BAD}"/>
              </a:ext>
            </a:extLst>
          </p:cNvPr>
          <p:cNvSpPr/>
          <p:nvPr/>
        </p:nvSpPr>
        <p:spPr>
          <a:xfrm>
            <a:off x="1099944" y="2252217"/>
            <a:ext cx="5823371" cy="3785652"/>
          </a:xfrm>
          <a:prstGeom prst="rect">
            <a:avLst/>
          </a:prstGeom>
        </p:spPr>
        <p:txBody>
          <a:bodyPr wrap="square">
            <a:spAutoFit/>
          </a:bodyPr>
          <a:lstStyle/>
          <a:p>
            <a:pPr fontAlgn="base"/>
            <a:r>
              <a:rPr lang="en-GB" sz="2400" b="1" i="0" u="sng" dirty="0">
                <a:effectLst/>
                <a:cs typeface="Arial" panose="020B0604020202020204" pitchFamily="34" charset="0"/>
              </a:rPr>
              <a:t>Year 4 Multiplication tables check </a:t>
            </a:r>
            <a:r>
              <a:rPr lang="en-GB" sz="2400" b="1" u="sng" dirty="0">
                <a:cs typeface="Arial" panose="020B0604020202020204" pitchFamily="34" charset="0"/>
              </a:rPr>
              <a:t>(MTC)</a:t>
            </a:r>
            <a:endParaRPr lang="en-GB" sz="2400" b="1" i="0" u="sng" dirty="0">
              <a:effectLst/>
              <a:cs typeface="Arial" panose="020B0604020202020204" pitchFamily="34" charset="0"/>
            </a:endParaRPr>
          </a:p>
          <a:p>
            <a:pPr fontAlgn="base"/>
            <a:r>
              <a:rPr lang="en-GB" sz="2400" dirty="0">
                <a:cs typeface="Arial" panose="020B0604020202020204" pitchFamily="34" charset="0"/>
              </a:rPr>
              <a:t>The multiplication tables check (MTC) is statutory for primary school children in Year 4.</a:t>
            </a:r>
          </a:p>
          <a:p>
            <a:pPr fontAlgn="base"/>
            <a:endParaRPr lang="en-GB" sz="2400" dirty="0">
              <a:cs typeface="Arial" panose="020B0604020202020204" pitchFamily="34" charset="0"/>
            </a:endParaRPr>
          </a:p>
          <a:p>
            <a:pPr fontAlgn="base"/>
            <a:r>
              <a:rPr lang="en-GB" sz="2400" dirty="0">
                <a:cs typeface="Arial" panose="020B0604020202020204" pitchFamily="34" charset="0"/>
              </a:rPr>
              <a:t>There will be an MTC presentation on Wednesday 27</a:t>
            </a:r>
            <a:r>
              <a:rPr lang="en-GB" sz="2400" baseline="30000" dirty="0">
                <a:cs typeface="Arial" panose="020B0604020202020204" pitchFamily="34" charset="0"/>
              </a:rPr>
              <a:t>th</a:t>
            </a:r>
            <a:r>
              <a:rPr lang="en-GB" sz="2400" dirty="0">
                <a:cs typeface="Arial" panose="020B0604020202020204" pitchFamily="34" charset="0"/>
              </a:rPr>
              <a:t> January 2027 where I will share even further details.</a:t>
            </a:r>
          </a:p>
          <a:p>
            <a:pPr fontAlgn="base"/>
            <a:endParaRPr lang="en-GB" sz="2400" dirty="0">
              <a:cs typeface="Arial" panose="020B0604020202020204" pitchFamily="34" charset="0"/>
            </a:endParaRPr>
          </a:p>
          <a:p>
            <a:pPr fontAlgn="base"/>
            <a:endParaRPr lang="en-GB" sz="2400" dirty="0">
              <a:cs typeface="Arial" panose="020B0604020202020204" pitchFamily="34" charset="0"/>
            </a:endParaRPr>
          </a:p>
        </p:txBody>
      </p:sp>
      <p:sp>
        <p:nvSpPr>
          <p:cNvPr id="9" name="Rectangle 8">
            <a:extLst>
              <a:ext uri="{FF2B5EF4-FFF2-40B4-BE49-F238E27FC236}">
                <a16:creationId xmlns:a16="http://schemas.microsoft.com/office/drawing/2014/main" id="{7F991593-30CE-EE43-A443-C9A452F087A3}"/>
              </a:ext>
            </a:extLst>
          </p:cNvPr>
          <p:cNvSpPr/>
          <p:nvPr/>
        </p:nvSpPr>
        <p:spPr>
          <a:xfrm>
            <a:off x="999460" y="5370844"/>
            <a:ext cx="10797305" cy="1200329"/>
          </a:xfrm>
          <a:prstGeom prst="rect">
            <a:avLst/>
          </a:prstGeom>
        </p:spPr>
        <p:txBody>
          <a:bodyPr wrap="square">
            <a:spAutoFit/>
          </a:bodyPr>
          <a:lstStyle/>
          <a:p>
            <a:r>
              <a:rPr lang="en-GB" dirty="0">
                <a:latin typeface="Arial" panose="020B0604020202020204" pitchFamily="34" charset="0"/>
                <a:cs typeface="Arial" panose="020B0604020202020204" pitchFamily="34" charset="0"/>
              </a:rPr>
              <a:t>Schools will have a 3-week check window in June to administer the MTC. Teachers will have the flexibility to administer the check to individual pupils, small groups or a whole class at the same time.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hlinkClick r:id="rId5"/>
              </a:rPr>
              <a:t>https://www.gov.uk/government/collections/multiplication-tables-check</a:t>
            </a:r>
            <a:r>
              <a:rPr lang="en-GB" dirty="0">
                <a:latin typeface="Arial" panose="020B0604020202020204" pitchFamily="34" charset="0"/>
                <a:cs typeface="Arial" panose="020B0604020202020204" pitchFamily="34" charset="0"/>
              </a:rPr>
              <a:t> </a:t>
            </a:r>
          </a:p>
        </p:txBody>
      </p:sp>
      <p:pic>
        <p:nvPicPr>
          <p:cNvPr id="10" name="Online Media 1" descr="Multiplication tables check: information video">
            <a:hlinkClick r:id="" action="ppaction://media"/>
            <a:extLst>
              <a:ext uri="{FF2B5EF4-FFF2-40B4-BE49-F238E27FC236}">
                <a16:creationId xmlns:a16="http://schemas.microsoft.com/office/drawing/2014/main" id="{DF7AB9A7-BACA-414C-8CD8-039266A2E4F2}"/>
              </a:ext>
            </a:extLst>
          </p:cNvPr>
          <p:cNvPicPr>
            <a:picLocks noRot="1" noChangeAspect="1"/>
          </p:cNvPicPr>
          <p:nvPr>
            <a:videoFile r:link="rId1"/>
          </p:nvPr>
        </p:nvPicPr>
        <p:blipFill>
          <a:blip r:embed="rId6"/>
          <a:stretch>
            <a:fillRect/>
          </a:stretch>
        </p:blipFill>
        <p:spPr>
          <a:xfrm>
            <a:off x="7020716" y="2120202"/>
            <a:ext cx="4624019" cy="2612571"/>
          </a:xfrm>
          <a:prstGeom prst="rect">
            <a:avLst/>
          </a:prstGeom>
        </p:spPr>
      </p:pic>
    </p:spTree>
    <p:extLst>
      <p:ext uri="{BB962C8B-B14F-4D97-AF65-F5344CB8AC3E}">
        <p14:creationId xmlns:p14="http://schemas.microsoft.com/office/powerpoint/2010/main" val="427359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pic>
        <p:nvPicPr>
          <p:cNvPr id="5"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D61D43C-A945-A64B-8992-7A1FC24B20CA}"/>
              </a:ext>
            </a:extLst>
          </p:cNvPr>
          <p:cNvSpPr txBox="1"/>
          <p:nvPr/>
        </p:nvSpPr>
        <p:spPr>
          <a:xfrm>
            <a:off x="4345169" y="1165127"/>
            <a:ext cx="3599062"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Homework</a:t>
            </a:r>
          </a:p>
        </p:txBody>
      </p:sp>
      <p:sp>
        <p:nvSpPr>
          <p:cNvPr id="4" name="TextBox 3"/>
          <p:cNvSpPr txBox="1"/>
          <p:nvPr/>
        </p:nvSpPr>
        <p:spPr>
          <a:xfrm>
            <a:off x="2903974" y="5101992"/>
            <a:ext cx="3839242" cy="1477328"/>
          </a:xfrm>
          <a:prstGeom prst="rect">
            <a:avLst/>
          </a:prstGeom>
          <a:noFill/>
        </p:spPr>
        <p:txBody>
          <a:bodyPr wrap="square" rtlCol="0">
            <a:spAutoFit/>
          </a:bodyPr>
          <a:lstStyle/>
          <a:p>
            <a:r>
              <a:rPr lang="en-GB" dirty="0">
                <a:solidFill>
                  <a:schemeClr val="bg1"/>
                </a:solidFill>
                <a:latin typeface="XCCW Joined 1a" panose="03050602040000000000" pitchFamily="66" charset="0"/>
              </a:rPr>
              <a:t>Please refer to the school website ‘Learning Resources’ page for examples of websites for further homework support </a:t>
            </a:r>
          </a:p>
        </p:txBody>
      </p:sp>
      <p:cxnSp>
        <p:nvCxnSpPr>
          <p:cNvPr id="8" name="Straight Arrow Connector 7"/>
          <p:cNvCxnSpPr/>
          <p:nvPr/>
        </p:nvCxnSpPr>
        <p:spPr>
          <a:xfrm>
            <a:off x="6166884" y="6602819"/>
            <a:ext cx="744279" cy="0"/>
          </a:xfrm>
          <a:prstGeom prst="straightConnector1">
            <a:avLst/>
          </a:prstGeom>
          <a:ln w="76200">
            <a:solidFill>
              <a:schemeClr val="bg1"/>
            </a:solidFill>
            <a:tailEnd type="triangle"/>
          </a:ln>
        </p:spPr>
        <p:style>
          <a:lnRef idx="2">
            <a:schemeClr val="accent6"/>
          </a:lnRef>
          <a:fillRef idx="0">
            <a:schemeClr val="accent6"/>
          </a:fillRef>
          <a:effectRef idx="1">
            <a:schemeClr val="accent6"/>
          </a:effectRef>
          <a:fontRef idx="minor">
            <a:schemeClr val="tx1"/>
          </a:fontRef>
        </p:style>
      </p:cxnSp>
      <p:graphicFrame>
        <p:nvGraphicFramePr>
          <p:cNvPr id="10" name="Google Shape;115;g13ec20bd506_0_206">
            <a:extLst>
              <a:ext uri="{FF2B5EF4-FFF2-40B4-BE49-F238E27FC236}">
                <a16:creationId xmlns:a16="http://schemas.microsoft.com/office/drawing/2014/main" id="{74A0BC7A-8CB2-A002-CD35-2C627580A2F7}"/>
              </a:ext>
            </a:extLst>
          </p:cNvPr>
          <p:cNvGraphicFramePr/>
          <p:nvPr>
            <p:extLst>
              <p:ext uri="{D42A27DB-BD31-4B8C-83A1-F6EECF244321}">
                <p14:modId xmlns:p14="http://schemas.microsoft.com/office/powerpoint/2010/main" val="1172107837"/>
              </p:ext>
            </p:extLst>
          </p:nvPr>
        </p:nvGraphicFramePr>
        <p:xfrm>
          <a:off x="1747861" y="1977419"/>
          <a:ext cx="9098211" cy="3078420"/>
        </p:xfrm>
        <a:graphic>
          <a:graphicData uri="http://schemas.openxmlformats.org/drawingml/2006/table">
            <a:tbl>
              <a:tblPr>
                <a:noFill/>
              </a:tblPr>
              <a:tblGrid>
                <a:gridCol w="3032737">
                  <a:extLst>
                    <a:ext uri="{9D8B030D-6E8A-4147-A177-3AD203B41FA5}">
                      <a16:colId xmlns:a16="http://schemas.microsoft.com/office/drawing/2014/main" val="20000"/>
                    </a:ext>
                  </a:extLst>
                </a:gridCol>
                <a:gridCol w="3032737">
                  <a:extLst>
                    <a:ext uri="{9D8B030D-6E8A-4147-A177-3AD203B41FA5}">
                      <a16:colId xmlns:a16="http://schemas.microsoft.com/office/drawing/2014/main" val="20001"/>
                    </a:ext>
                  </a:extLst>
                </a:gridCol>
                <a:gridCol w="3032737">
                  <a:extLst>
                    <a:ext uri="{9D8B030D-6E8A-4147-A177-3AD203B41FA5}">
                      <a16:colId xmlns:a16="http://schemas.microsoft.com/office/drawing/2014/main" val="852853983"/>
                    </a:ext>
                  </a:extLst>
                </a:gridCol>
              </a:tblGrid>
              <a:tr h="0">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a:solidFill>
                            <a:schemeClr val="bg1"/>
                          </a:solidFill>
                        </a:rPr>
                        <a:t>Reading</a:t>
                      </a:r>
                      <a:r>
                        <a:rPr lang="en-GB" sz="1800" b="1" u="sng" strike="noStrike" cap="none" baseline="0" dirty="0">
                          <a:solidFill>
                            <a:schemeClr val="bg1"/>
                          </a:solidFill>
                        </a:rPr>
                        <a:t> </a:t>
                      </a:r>
                      <a:endParaRPr sz="1800" b="1" u="sng" strike="noStrike" cap="none" dirty="0">
                        <a:solidFill>
                          <a:schemeClr val="bg1"/>
                        </a:solidFill>
                      </a:endParaRPr>
                    </a:p>
                  </a:txBody>
                  <a:tcPr marL="91425" marR="91425" marT="91425" marB="91425">
                    <a:solidFill>
                      <a:schemeClr val="tx1">
                        <a:lumMod val="65000"/>
                        <a:lumOff val="3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a:solidFill>
                            <a:schemeClr val="bg1"/>
                          </a:solidFill>
                        </a:rPr>
                        <a:t>Timestables</a:t>
                      </a:r>
                      <a:r>
                        <a:rPr lang="en-GB" sz="1800" b="1" u="sng" strike="noStrike" cap="none" baseline="0" dirty="0">
                          <a:solidFill>
                            <a:schemeClr val="bg1"/>
                          </a:solidFill>
                        </a:rPr>
                        <a:t> </a:t>
                      </a:r>
                      <a:r>
                        <a:rPr lang="en-GB" sz="1800" b="1" u="sng" strike="noStrike" cap="none" dirty="0">
                          <a:solidFill>
                            <a:schemeClr val="bg1"/>
                          </a:solidFill>
                        </a:rPr>
                        <a:t> </a:t>
                      </a:r>
                      <a:endParaRPr sz="1800" b="1" u="sng" strike="noStrike" cap="none" dirty="0">
                        <a:solidFill>
                          <a:schemeClr val="bg1"/>
                        </a:solidFill>
                      </a:endParaRPr>
                    </a:p>
                  </a:txBody>
                  <a:tcPr marL="91425" marR="91425" marT="91425" marB="91425">
                    <a:solidFill>
                      <a:schemeClr val="tx1">
                        <a:lumMod val="65000"/>
                        <a:lumOff val="35000"/>
                      </a:schemeClr>
                    </a:solidFill>
                  </a:tcPr>
                </a:tc>
                <a:tc>
                  <a:txBody>
                    <a:bodyPr/>
                    <a:lstStyle/>
                    <a:p>
                      <a:pPr marL="0" marR="0" lvl="0" indent="0" algn="ctr" rtl="0">
                        <a:lnSpc>
                          <a:spcPct val="100000"/>
                        </a:lnSpc>
                        <a:spcBef>
                          <a:spcPts val="0"/>
                        </a:spcBef>
                        <a:spcAft>
                          <a:spcPts val="0"/>
                        </a:spcAft>
                        <a:buClr>
                          <a:srgbClr val="000000"/>
                        </a:buClr>
                        <a:buSzPts val="1800"/>
                        <a:buFont typeface="Arial"/>
                        <a:buNone/>
                      </a:pPr>
                      <a:r>
                        <a:rPr lang="en-GB" sz="1800" b="1" u="sng" strike="noStrike" cap="none" dirty="0">
                          <a:solidFill>
                            <a:schemeClr val="bg1"/>
                          </a:solidFill>
                        </a:rPr>
                        <a:t>Spelling</a:t>
                      </a:r>
                      <a:endParaRPr sz="1800" b="1" u="sng" strike="noStrike" cap="none" dirty="0">
                        <a:solidFill>
                          <a:schemeClr val="bg1"/>
                        </a:solidFill>
                      </a:endParaRPr>
                    </a:p>
                  </a:txBody>
                  <a:tcPr marL="91425" marR="91425" marT="91425" marB="91425">
                    <a:solidFill>
                      <a:schemeClr val="tx1">
                        <a:lumMod val="65000"/>
                        <a:lumOff val="35000"/>
                      </a:schemeClr>
                    </a:solidFill>
                  </a:tcPr>
                </a:tc>
                <a:extLst>
                  <a:ext uri="{0D108BD9-81ED-4DB2-BD59-A6C34878D82A}">
                    <a16:rowId xmlns:a16="http://schemas.microsoft.com/office/drawing/2014/main" val="10000"/>
                  </a:ext>
                </a:extLst>
              </a:tr>
              <a:tr h="1477369">
                <a:tc>
                  <a:txBody>
                    <a:bodyPr/>
                    <a:lstStyle/>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GB" sz="1600" b="1" dirty="0"/>
                        <a:t>All children must read for 10-15</a:t>
                      </a:r>
                      <a:r>
                        <a:rPr lang="en-GB" sz="1600" b="1" baseline="0" dirty="0"/>
                        <a:t> minutes  </a:t>
                      </a:r>
                      <a:r>
                        <a:rPr lang="en-GB" sz="1600" b="1" u="sng" baseline="0" dirty="0"/>
                        <a:t>5 days a week.</a:t>
                      </a:r>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GB" sz="1600" b="1" baseline="0" dirty="0"/>
                        <a:t>Reading records need to be signed </a:t>
                      </a:r>
                      <a:r>
                        <a:rPr lang="en-GB" sz="1600" b="1" u="sng" baseline="0" dirty="0"/>
                        <a:t>at least once </a:t>
                      </a:r>
                      <a:r>
                        <a:rPr lang="en-GB" sz="1600" b="1" baseline="0" dirty="0"/>
                        <a:t>per week by a parent/guardian and handed in to the class teacher every week on …..</a:t>
                      </a:r>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GB" sz="1600" b="1" baseline="0" dirty="0"/>
                        <a:t>Reading record and books must be in </a:t>
                      </a:r>
                      <a:r>
                        <a:rPr lang="en-GB" sz="1600" b="1" u="sng" baseline="0" dirty="0"/>
                        <a:t>everyday.</a:t>
                      </a:r>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endParaRPr sz="1600" b="1" dirty="0"/>
                    </a:p>
                  </a:txBody>
                  <a:tcPr marL="91425" marR="91425" marT="91425" marB="91425"/>
                </a:tc>
                <a:tc>
                  <a:txBody>
                    <a:bodyPr/>
                    <a:lstStyle/>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r>
                        <a:rPr lang="en-GB" sz="1600" b="1" u="none" strike="noStrike" cap="none" dirty="0"/>
                        <a:t>All</a:t>
                      </a:r>
                      <a:r>
                        <a:rPr lang="en-GB" sz="1600" b="1" u="none" strike="noStrike" cap="none" baseline="0" dirty="0"/>
                        <a:t> children must practice their timetables using TTRS for 5-10 minutes </a:t>
                      </a:r>
                      <a:r>
                        <a:rPr lang="en-GB" sz="1600" b="1" u="sng" strike="noStrike" cap="none" baseline="0" dirty="0"/>
                        <a:t>5 days a week.</a:t>
                      </a:r>
                    </a:p>
                    <a:p>
                      <a:pPr marL="285750" marR="0" lvl="0" indent="-285750" algn="l" rtl="0">
                        <a:lnSpc>
                          <a:spcPct val="100000"/>
                        </a:lnSpc>
                        <a:spcBef>
                          <a:spcPts val="0"/>
                        </a:spcBef>
                        <a:spcAft>
                          <a:spcPts val="0"/>
                        </a:spcAft>
                        <a:buClr>
                          <a:srgbClr val="000000"/>
                        </a:buClr>
                        <a:buSzPts val="1600"/>
                        <a:buFont typeface="Arial" panose="020B0604020202020204" pitchFamily="34" charset="0"/>
                        <a:buChar char="•"/>
                      </a:pPr>
                      <a:endParaRPr sz="1600" b="1" u="none" strike="noStrike" cap="none" dirty="0"/>
                    </a:p>
                    <a:p>
                      <a:pPr marL="0" marR="0" lvl="0" indent="0" algn="ctr" rtl="0">
                        <a:lnSpc>
                          <a:spcPct val="100000"/>
                        </a:lnSpc>
                        <a:spcBef>
                          <a:spcPts val="0"/>
                        </a:spcBef>
                        <a:spcAft>
                          <a:spcPts val="0"/>
                        </a:spcAft>
                        <a:buClr>
                          <a:srgbClr val="000000"/>
                        </a:buClr>
                        <a:buSzPts val="1600"/>
                        <a:buFont typeface="Arial"/>
                        <a:buNone/>
                      </a:pPr>
                      <a:endParaRPr sz="1600" u="none" strike="noStrike" cap="none" dirty="0"/>
                    </a:p>
                  </a:txBody>
                  <a:tcPr marL="91425" marR="91425" marT="91425" marB="91425"/>
                </a:tc>
                <a:tc>
                  <a:txBody>
                    <a:bodyPr/>
                    <a:lstStyle/>
                    <a:p>
                      <a:pPr marL="285750" marR="0" lvl="0" indent="-285750" algn="ctr" rtl="0">
                        <a:lnSpc>
                          <a:spcPct val="100000"/>
                        </a:lnSpc>
                        <a:spcBef>
                          <a:spcPts val="0"/>
                        </a:spcBef>
                        <a:spcAft>
                          <a:spcPts val="0"/>
                        </a:spcAft>
                        <a:buClr>
                          <a:srgbClr val="000000"/>
                        </a:buClr>
                        <a:buSzPts val="1600"/>
                        <a:buFont typeface="Arial" panose="020B0604020202020204" pitchFamily="34" charset="0"/>
                        <a:buChar char="•"/>
                      </a:pPr>
                      <a:r>
                        <a:rPr lang="en-GB" sz="1600" b="1" u="none" strike="noStrike" cap="none" dirty="0"/>
                        <a:t>Every Monday spelling words will be sent home in their homework books.</a:t>
                      </a:r>
                    </a:p>
                    <a:p>
                      <a:pPr marL="285750" marR="0" lvl="0" indent="-285750" algn="ctr" rtl="0">
                        <a:lnSpc>
                          <a:spcPct val="100000"/>
                        </a:lnSpc>
                        <a:spcBef>
                          <a:spcPts val="0"/>
                        </a:spcBef>
                        <a:spcAft>
                          <a:spcPts val="0"/>
                        </a:spcAft>
                        <a:buClr>
                          <a:srgbClr val="000000"/>
                        </a:buClr>
                        <a:buSzPts val="1600"/>
                        <a:buFont typeface="Arial" panose="020B0604020202020204" pitchFamily="34" charset="0"/>
                        <a:buChar char="•"/>
                      </a:pPr>
                      <a:r>
                        <a:rPr lang="en-GB" sz="1600" b="1" u="none" strike="noStrike" cap="none" dirty="0"/>
                        <a:t>These will be collected every Monday to be checked and the words from the previous week will be tested.</a:t>
                      </a:r>
                      <a:r>
                        <a:rPr lang="en-GB" sz="1600" u="none" strike="noStrike" cap="none" dirty="0"/>
                        <a:t> </a:t>
                      </a:r>
                      <a:endParaRPr sz="1600" u="none" strike="noStrike" cap="none" dirty="0"/>
                    </a:p>
                  </a:txBody>
                  <a:tcPr marL="91425" marR="91425" marT="91425" marB="91425"/>
                </a:tc>
                <a:extLst>
                  <a:ext uri="{0D108BD9-81ED-4DB2-BD59-A6C34878D82A}">
                    <a16:rowId xmlns:a16="http://schemas.microsoft.com/office/drawing/2014/main" val="10001"/>
                  </a:ext>
                </a:extLst>
              </a:tr>
            </a:tbl>
          </a:graphicData>
        </a:graphic>
      </p:graphicFrame>
      <p:pic>
        <p:nvPicPr>
          <p:cNvPr id="11" name="Picture 10"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84571" y="4811801"/>
            <a:ext cx="2857691" cy="1940407"/>
          </a:xfrm>
          <a:prstGeom prst="rect">
            <a:avLst/>
          </a:prstGeom>
        </p:spPr>
      </p:pic>
    </p:spTree>
    <p:extLst>
      <p:ext uri="{BB962C8B-B14F-4D97-AF65-F5344CB8AC3E}">
        <p14:creationId xmlns:p14="http://schemas.microsoft.com/office/powerpoint/2010/main" val="3714061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pic>
        <p:nvPicPr>
          <p:cNvPr id="5"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D61D43C-A945-A64B-8992-7A1FC24B20CA}"/>
              </a:ext>
            </a:extLst>
          </p:cNvPr>
          <p:cNvSpPr txBox="1"/>
          <p:nvPr/>
        </p:nvSpPr>
        <p:spPr>
          <a:xfrm>
            <a:off x="4345169" y="1165127"/>
            <a:ext cx="2781531"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Uniform</a:t>
            </a:r>
          </a:p>
        </p:txBody>
      </p:sp>
      <p:pic>
        <p:nvPicPr>
          <p:cNvPr id="2" name="Picture 1"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6271" y="2381320"/>
            <a:ext cx="4715232" cy="3960795"/>
          </a:xfrm>
          <a:prstGeom prst="rect">
            <a:avLst/>
          </a:prstGeom>
        </p:spPr>
      </p:pic>
      <p:pic>
        <p:nvPicPr>
          <p:cNvPr id="3" name="Picture 2"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8768" y="2793891"/>
            <a:ext cx="6046108" cy="1383266"/>
          </a:xfrm>
          <a:prstGeom prst="rect">
            <a:avLst/>
          </a:prstGeom>
        </p:spPr>
      </p:pic>
      <p:sp>
        <p:nvSpPr>
          <p:cNvPr id="4" name="TextBox 3"/>
          <p:cNvSpPr txBox="1"/>
          <p:nvPr/>
        </p:nvSpPr>
        <p:spPr>
          <a:xfrm>
            <a:off x="5858189" y="4994017"/>
            <a:ext cx="6166687" cy="646331"/>
          </a:xfrm>
          <a:prstGeom prst="rect">
            <a:avLst/>
          </a:prstGeom>
          <a:noFill/>
        </p:spPr>
        <p:txBody>
          <a:bodyPr wrap="square" rtlCol="0">
            <a:spAutoFit/>
          </a:bodyPr>
          <a:lstStyle/>
          <a:p>
            <a:r>
              <a:rPr lang="en-GB" dirty="0">
                <a:solidFill>
                  <a:schemeClr val="bg1"/>
                </a:solidFill>
              </a:rPr>
              <a:t>Please refer to the school website for more information on school uniform. </a:t>
            </a:r>
          </a:p>
        </p:txBody>
      </p:sp>
    </p:spTree>
    <p:extLst>
      <p:ext uri="{BB962C8B-B14F-4D97-AF65-F5344CB8AC3E}">
        <p14:creationId xmlns:p14="http://schemas.microsoft.com/office/powerpoint/2010/main" val="3826679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F9A5598-4D53-784E-90DB-188FD0C118C4}"/>
              </a:ext>
            </a:extLst>
          </p:cNvPr>
          <p:cNvSpPr/>
          <p:nvPr/>
        </p:nvSpPr>
        <p:spPr>
          <a:xfrm>
            <a:off x="860425" y="2409183"/>
            <a:ext cx="5235015" cy="1138773"/>
          </a:xfrm>
          <a:prstGeom prst="rect">
            <a:avLst/>
          </a:prstGeom>
        </p:spPr>
        <p:txBody>
          <a:bodyPr wrap="square">
            <a:spAutoFit/>
          </a:bodyPr>
          <a:lstStyle/>
          <a:p>
            <a:pPr fontAlgn="base"/>
            <a:r>
              <a:rPr lang="en-GB" b="1" dirty="0">
                <a:solidFill>
                  <a:srgbClr val="C00000"/>
                </a:solidFill>
                <a:latin typeface="XCCW Joined 1a" panose="03050602040000000000" pitchFamily="66" charset="0"/>
                <a:cs typeface="Arial" panose="020B0604020202020204" pitchFamily="34" charset="0"/>
              </a:rPr>
              <a:t>‘Learning to love, live and celebrate as we grow in the knowledge and love of Christ.’</a:t>
            </a:r>
          </a:p>
          <a:p>
            <a:pPr fontAlgn="base"/>
            <a:endParaRPr lang="en-GB" sz="1600" dirty="0">
              <a:solidFill>
                <a:srgbClr val="201F1E"/>
              </a:solidFill>
              <a:latin typeface="Arial" panose="020B0604020202020204" pitchFamily="34" charset="0"/>
              <a:cs typeface="Arial" panose="020B0604020202020204" pitchFamily="34" charset="0"/>
            </a:endParaRPr>
          </a:p>
          <a:p>
            <a:pPr fontAlgn="base"/>
            <a:endParaRPr lang="en-GB" sz="1600" dirty="0">
              <a:solidFill>
                <a:srgbClr val="201F1E"/>
              </a:solidFill>
              <a:latin typeface="Arial" panose="020B0604020202020204" pitchFamily="34" charset="0"/>
              <a:cs typeface="Arial" panose="020B0604020202020204" pitchFamily="34" charset="0"/>
            </a:endParaRPr>
          </a:p>
        </p:txBody>
      </p:sp>
      <p:pic>
        <p:nvPicPr>
          <p:cNvPr id="5" name="Picture 4" descr="A picture containing dark, night sky&#10;&#10;Description automatically generated">
            <a:extLst>
              <a:ext uri="{FF2B5EF4-FFF2-40B4-BE49-F238E27FC236}">
                <a16:creationId xmlns:a16="http://schemas.microsoft.com/office/drawing/2014/main" id="{9D63F939-566A-2742-8B12-13A2A2179FA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0587229" y="141781"/>
            <a:ext cx="1462991" cy="2268415"/>
          </a:xfrm>
          <a:prstGeom prst="rect">
            <a:avLst/>
          </a:prstGeom>
        </p:spPr>
      </p:pic>
      <p:pic>
        <p:nvPicPr>
          <p:cNvPr id="7" name="Picture 2" descr="St Thomas More RC VA Schoo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D61D43C-A945-A64B-8992-7A1FC24B20CA}"/>
              </a:ext>
            </a:extLst>
          </p:cNvPr>
          <p:cNvSpPr txBox="1"/>
          <p:nvPr/>
        </p:nvSpPr>
        <p:spPr>
          <a:xfrm>
            <a:off x="718645" y="1271423"/>
            <a:ext cx="10225876"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School mission and values </a:t>
            </a:r>
          </a:p>
        </p:txBody>
      </p:sp>
      <p:sp>
        <p:nvSpPr>
          <p:cNvPr id="3" name="Rectangle 2"/>
          <p:cNvSpPr/>
          <p:nvPr/>
        </p:nvSpPr>
        <p:spPr>
          <a:xfrm>
            <a:off x="718645" y="6098419"/>
            <a:ext cx="11331575" cy="646331"/>
          </a:xfrm>
          <a:prstGeom prst="rect">
            <a:avLst/>
          </a:prstGeom>
          <a:ln>
            <a:solidFill>
              <a:schemeClr val="tx1"/>
            </a:solidFill>
          </a:ln>
        </p:spPr>
        <p:txBody>
          <a:bodyPr wrap="square">
            <a:spAutoFit/>
          </a:bodyPr>
          <a:lstStyle/>
          <a:p>
            <a:r>
              <a:rPr lang="en-US" dirty="0">
                <a:solidFill>
                  <a:schemeClr val="bg1"/>
                </a:solidFill>
              </a:rPr>
              <a:t>Prayers to reinforce at home: </a:t>
            </a:r>
          </a:p>
          <a:p>
            <a:r>
              <a:rPr lang="en-US" dirty="0">
                <a:solidFill>
                  <a:schemeClr val="bg1"/>
                </a:solidFill>
              </a:rPr>
              <a:t>Our Father, Hail Mary, Glory Be, responses and key prayers used in Mass (Gloria, Creed etc.)</a:t>
            </a:r>
          </a:p>
        </p:txBody>
      </p:sp>
      <p:pic>
        <p:nvPicPr>
          <p:cNvPr id="8" name="Picture 7">
            <a:extLst>
              <a:ext uri="{FF2B5EF4-FFF2-40B4-BE49-F238E27FC236}">
                <a16:creationId xmlns:a16="http://schemas.microsoft.com/office/drawing/2014/main" id="{BAC21A34-CBBC-34B6-5416-FA85DE666E08}"/>
              </a:ext>
            </a:extLst>
          </p:cNvPr>
          <p:cNvPicPr>
            <a:picLocks noChangeAspect="1"/>
          </p:cNvPicPr>
          <p:nvPr/>
        </p:nvPicPr>
        <p:blipFill>
          <a:blip r:embed="rId6"/>
          <a:srcRect b="208"/>
          <a:stretch>
            <a:fillRect/>
          </a:stretch>
        </p:blipFill>
        <p:spPr>
          <a:xfrm>
            <a:off x="6430127" y="1119939"/>
            <a:ext cx="4505325" cy="4828641"/>
          </a:xfrm>
          <a:prstGeom prst="rect">
            <a:avLst/>
          </a:prstGeom>
        </p:spPr>
      </p:pic>
    </p:spTree>
    <p:extLst>
      <p:ext uri="{BB962C8B-B14F-4D97-AF65-F5344CB8AC3E}">
        <p14:creationId xmlns:p14="http://schemas.microsoft.com/office/powerpoint/2010/main" val="3104099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pic>
        <p:nvPicPr>
          <p:cNvPr id="2"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a:stretch>
            <a:fillRect/>
          </a:stretch>
        </p:blipFill>
        <p:spPr>
          <a:xfrm>
            <a:off x="3583155" y="2373732"/>
            <a:ext cx="5091922" cy="3799751"/>
          </a:xfrm>
          <a:prstGeom prst="rect">
            <a:avLst/>
          </a:prstGeom>
        </p:spPr>
      </p:pic>
      <p:sp>
        <p:nvSpPr>
          <p:cNvPr id="6" name="TextBox 5">
            <a:extLst>
              <a:ext uri="{FF2B5EF4-FFF2-40B4-BE49-F238E27FC236}">
                <a16:creationId xmlns:a16="http://schemas.microsoft.com/office/drawing/2014/main" id="{FD61D43C-A945-A64B-8992-7A1FC24B20CA}"/>
              </a:ext>
            </a:extLst>
          </p:cNvPr>
          <p:cNvSpPr txBox="1"/>
          <p:nvPr/>
        </p:nvSpPr>
        <p:spPr>
          <a:xfrm>
            <a:off x="2006016" y="1213879"/>
            <a:ext cx="8507457" cy="769441"/>
          </a:xfrm>
          <a:prstGeom prst="rect">
            <a:avLst/>
          </a:prstGeom>
          <a:noFill/>
        </p:spPr>
        <p:txBody>
          <a:bodyPr wrap="none" rtlCol="0">
            <a:spAutoFit/>
          </a:bodyPr>
          <a:lstStyle/>
          <a:p>
            <a:r>
              <a:rPr lang="en-US" sz="4400" b="1" u="sng" dirty="0">
                <a:solidFill>
                  <a:schemeClr val="bg1"/>
                </a:solidFill>
                <a:latin typeface="XCCW Joined 1a" panose="03050602040000000000" pitchFamily="66" charset="0"/>
                <a:cs typeface="Arial" panose="020B0604020202020204" pitchFamily="34" charset="0"/>
              </a:rPr>
              <a:t>Year group class pages </a:t>
            </a:r>
          </a:p>
        </p:txBody>
      </p:sp>
    </p:spTree>
    <p:extLst>
      <p:ext uri="{BB962C8B-B14F-4D97-AF65-F5344CB8AC3E}">
        <p14:creationId xmlns:p14="http://schemas.microsoft.com/office/powerpoint/2010/main" val="2834338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E2C207-F54A-E949-AFBC-B19444097428}"/>
              </a:ext>
            </a:extLst>
          </p:cNvPr>
          <p:cNvSpPr txBox="1"/>
          <p:nvPr/>
        </p:nvSpPr>
        <p:spPr>
          <a:xfrm>
            <a:off x="2074887" y="4413212"/>
            <a:ext cx="8599983" cy="2308324"/>
          </a:xfrm>
          <a:prstGeom prst="rect">
            <a:avLst/>
          </a:prstGeom>
          <a:noFill/>
          <a:ln>
            <a:solidFill>
              <a:schemeClr val="tx1"/>
            </a:solidFill>
          </a:ln>
        </p:spPr>
        <p:txBody>
          <a:bodyPr wrap="none" rtlCol="0">
            <a:spAutoFit/>
          </a:bodyPr>
          <a:lstStyle/>
          <a:p>
            <a:pPr algn="ctr"/>
            <a:r>
              <a:rPr lang="en-US" sz="2800" b="1" u="sng" dirty="0">
                <a:solidFill>
                  <a:schemeClr val="bg1"/>
                </a:solidFill>
                <a:latin typeface="XCCW Joined 1a" panose="03050602040000000000" pitchFamily="66" charset="0"/>
                <a:cs typeface="Arial" panose="020B0604020202020204" pitchFamily="34" charset="0"/>
              </a:rPr>
              <a:t>Upcoming Important Dates:</a:t>
            </a:r>
          </a:p>
          <a:p>
            <a:endParaRPr lang="en-US" sz="3200" b="1" u="sng" dirty="0">
              <a:cs typeface="Arial" panose="020B0604020202020204" pitchFamily="34" charset="0"/>
            </a:endParaRPr>
          </a:p>
          <a:p>
            <a:pPr marL="342900" indent="-342900">
              <a:buFontTx/>
              <a:buChar char="-"/>
            </a:pPr>
            <a:r>
              <a:rPr lang="en-US" sz="2800" dirty="0">
                <a:solidFill>
                  <a:schemeClr val="bg1"/>
                </a:solidFill>
                <a:cs typeface="Arial" panose="020B0604020202020204" pitchFamily="34" charset="0"/>
              </a:rPr>
              <a:t>Parent Consultation evenings – 14</a:t>
            </a:r>
            <a:r>
              <a:rPr lang="en-US" sz="2800" baseline="30000" dirty="0">
                <a:solidFill>
                  <a:schemeClr val="bg1"/>
                </a:solidFill>
                <a:cs typeface="Arial" panose="020B0604020202020204" pitchFamily="34" charset="0"/>
              </a:rPr>
              <a:t>th</a:t>
            </a:r>
            <a:r>
              <a:rPr lang="en-US" sz="2800" dirty="0">
                <a:solidFill>
                  <a:schemeClr val="bg1"/>
                </a:solidFill>
                <a:cs typeface="Arial" panose="020B0604020202020204" pitchFamily="34" charset="0"/>
              </a:rPr>
              <a:t> and 15</a:t>
            </a:r>
            <a:r>
              <a:rPr lang="en-US" sz="2800" baseline="30000" dirty="0">
                <a:solidFill>
                  <a:schemeClr val="bg1"/>
                </a:solidFill>
                <a:cs typeface="Arial" panose="020B0604020202020204" pitchFamily="34" charset="0"/>
              </a:rPr>
              <a:t>th</a:t>
            </a:r>
            <a:r>
              <a:rPr lang="en-US" sz="2800" dirty="0">
                <a:solidFill>
                  <a:schemeClr val="bg1"/>
                </a:solidFill>
                <a:cs typeface="Arial" panose="020B0604020202020204" pitchFamily="34" charset="0"/>
              </a:rPr>
              <a:t> October</a:t>
            </a:r>
          </a:p>
          <a:p>
            <a:pPr marL="342900" indent="-342900">
              <a:buFontTx/>
              <a:buChar char="-"/>
            </a:pPr>
            <a:endParaRPr lang="en-US" sz="2800" dirty="0">
              <a:solidFill>
                <a:schemeClr val="bg1"/>
              </a:solidFill>
              <a:cs typeface="Arial" panose="020B0604020202020204" pitchFamily="34" charset="0"/>
            </a:endParaRPr>
          </a:p>
          <a:p>
            <a:pPr marL="342900" indent="-342900">
              <a:buFontTx/>
              <a:buChar char="-"/>
            </a:pPr>
            <a:r>
              <a:rPr lang="en-US" sz="2800" dirty="0">
                <a:solidFill>
                  <a:schemeClr val="bg1"/>
                </a:solidFill>
                <a:cs typeface="Arial" panose="020B0604020202020204" pitchFamily="34" charset="0"/>
              </a:rPr>
              <a:t>Learning Showcase – 20</a:t>
            </a:r>
            <a:r>
              <a:rPr lang="en-US" sz="2800" baseline="30000" dirty="0">
                <a:solidFill>
                  <a:schemeClr val="bg1"/>
                </a:solidFill>
                <a:cs typeface="Arial" panose="020B0604020202020204" pitchFamily="34" charset="0"/>
              </a:rPr>
              <a:t>th</a:t>
            </a:r>
            <a:r>
              <a:rPr lang="en-US" sz="2800" dirty="0">
                <a:solidFill>
                  <a:schemeClr val="bg1"/>
                </a:solidFill>
                <a:cs typeface="Arial" panose="020B0604020202020204" pitchFamily="34" charset="0"/>
              </a:rPr>
              <a:t> October </a:t>
            </a:r>
          </a:p>
        </p:txBody>
      </p:sp>
      <p:pic>
        <p:nvPicPr>
          <p:cNvPr id="4" name="Picture 2" descr="St Thomas More RC VA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FE2C207-F54A-E949-AFBC-B19444097428}"/>
              </a:ext>
            </a:extLst>
          </p:cNvPr>
          <p:cNvSpPr txBox="1"/>
          <p:nvPr/>
        </p:nvSpPr>
        <p:spPr>
          <a:xfrm>
            <a:off x="985282" y="1060392"/>
            <a:ext cx="11040446" cy="3539430"/>
          </a:xfrm>
          <a:prstGeom prst="rect">
            <a:avLst/>
          </a:prstGeom>
          <a:noFill/>
        </p:spPr>
        <p:txBody>
          <a:bodyPr wrap="square" rtlCol="0">
            <a:spAutoFit/>
          </a:bodyPr>
          <a:lstStyle/>
          <a:p>
            <a:pPr algn="ctr"/>
            <a:r>
              <a:rPr lang="en-US" sz="2800" b="1" u="sng" dirty="0">
                <a:solidFill>
                  <a:schemeClr val="bg1"/>
                </a:solidFill>
                <a:latin typeface="XCCW Joined 1a" panose="03050602040000000000" pitchFamily="66" charset="0"/>
                <a:cs typeface="Arial" panose="020B0604020202020204" pitchFamily="34" charset="0"/>
              </a:rPr>
              <a:t>How to get in contact:</a:t>
            </a:r>
            <a:endParaRPr lang="en-US" sz="2800" dirty="0">
              <a:solidFill>
                <a:schemeClr val="bg1"/>
              </a:solidFill>
              <a:latin typeface="XCCW Joined 1a" panose="03050602040000000000" pitchFamily="66" charset="0"/>
              <a:cs typeface="Arial" panose="020B0604020202020204" pitchFamily="34" charset="0"/>
            </a:endParaRPr>
          </a:p>
          <a:p>
            <a:endParaRPr lang="en-US" sz="2800" dirty="0">
              <a:cs typeface="Arial" panose="020B0604020202020204" pitchFamily="34" charset="0"/>
            </a:endParaRPr>
          </a:p>
          <a:p>
            <a:r>
              <a:rPr lang="en-US" sz="2800" b="1" dirty="0">
                <a:cs typeface="Arial" panose="020B0604020202020204" pitchFamily="34" charset="0"/>
              </a:rPr>
              <a:t>Email</a:t>
            </a:r>
            <a:r>
              <a:rPr lang="en-US" sz="2800" dirty="0">
                <a:cs typeface="Arial" panose="020B0604020202020204" pitchFamily="34" charset="0"/>
              </a:rPr>
              <a:t> – </a:t>
            </a:r>
            <a:r>
              <a:rPr lang="en-US" sz="2800" dirty="0">
                <a:cs typeface="Arial" panose="020B0604020202020204" pitchFamily="34" charset="0"/>
                <a:hlinkClick r:id="rId4"/>
              </a:rPr>
              <a:t>admin@stmore.herts.sch.uk</a:t>
            </a:r>
            <a:endParaRPr lang="en-US" sz="2800" dirty="0">
              <a:cs typeface="Arial" panose="020B0604020202020204" pitchFamily="34" charset="0"/>
              <a:sym typeface="Wingdings" pitchFamily="2" charset="2"/>
            </a:endParaRPr>
          </a:p>
          <a:p>
            <a:endParaRPr lang="en-US" sz="2800" dirty="0">
              <a:cs typeface="Arial" panose="020B0604020202020204" pitchFamily="34" charset="0"/>
              <a:sym typeface="Wingdings" pitchFamily="2" charset="2"/>
            </a:endParaRPr>
          </a:p>
          <a:p>
            <a:r>
              <a:rPr lang="en-US" sz="2800" b="1" dirty="0" err="1">
                <a:cs typeface="Arial" panose="020B0604020202020204" pitchFamily="34" charset="0"/>
                <a:sym typeface="Wingdings" pitchFamily="2" charset="2"/>
              </a:rPr>
              <a:t>Marvellous</a:t>
            </a:r>
            <a:r>
              <a:rPr lang="en-US" sz="2800" b="1" dirty="0">
                <a:cs typeface="Arial" panose="020B0604020202020204" pitchFamily="34" charset="0"/>
                <a:sym typeface="Wingdings" pitchFamily="2" charset="2"/>
              </a:rPr>
              <a:t> Me </a:t>
            </a:r>
            <a:r>
              <a:rPr lang="en-US" sz="2800" dirty="0">
                <a:cs typeface="Arial" panose="020B0604020202020204" pitchFamily="34" charset="0"/>
                <a:sym typeface="Wingdings" pitchFamily="2" charset="2"/>
              </a:rPr>
              <a:t>– General information, badges and achievements etc.</a:t>
            </a:r>
          </a:p>
          <a:p>
            <a:endParaRPr lang="en-US" sz="2800" dirty="0">
              <a:cs typeface="Arial" panose="020B0604020202020204" pitchFamily="34" charset="0"/>
              <a:sym typeface="Wingdings" pitchFamily="2" charset="2"/>
            </a:endParaRPr>
          </a:p>
          <a:p>
            <a:r>
              <a:rPr lang="en-US" sz="2800" b="1" dirty="0">
                <a:cs typeface="Arial" panose="020B0604020202020204" pitchFamily="34" charset="0"/>
                <a:sym typeface="Wingdings" pitchFamily="2" charset="2"/>
              </a:rPr>
              <a:t>Drop off/pick up times 8.40am soft start (registers close at 8.50) – 3.15pm</a:t>
            </a:r>
          </a:p>
        </p:txBody>
      </p:sp>
    </p:spTree>
    <p:extLst>
      <p:ext uri="{BB962C8B-B14F-4D97-AF65-F5344CB8AC3E}">
        <p14:creationId xmlns:p14="http://schemas.microsoft.com/office/powerpoint/2010/main" val="1831626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9F8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FE2C207-F54A-E949-AFBC-B19444097428}"/>
              </a:ext>
            </a:extLst>
          </p:cNvPr>
          <p:cNvSpPr txBox="1"/>
          <p:nvPr/>
        </p:nvSpPr>
        <p:spPr>
          <a:xfrm>
            <a:off x="2563596" y="1581289"/>
            <a:ext cx="6866282" cy="3416320"/>
          </a:xfrm>
          <a:prstGeom prst="rect">
            <a:avLst/>
          </a:prstGeom>
          <a:noFill/>
        </p:spPr>
        <p:txBody>
          <a:bodyPr wrap="square" rtlCol="0">
            <a:spAutoFit/>
          </a:bodyPr>
          <a:lstStyle/>
          <a:p>
            <a:pPr algn="ctr"/>
            <a:r>
              <a:rPr lang="en-US" sz="3600" b="1" dirty="0">
                <a:solidFill>
                  <a:schemeClr val="bg1"/>
                </a:solidFill>
                <a:latin typeface="XCCW Joined 1a" panose="03050602040000000000" pitchFamily="66" charset="0"/>
                <a:cs typeface="Arial" panose="020B0604020202020204" pitchFamily="34" charset="0"/>
              </a:rPr>
              <a:t>Questions?</a:t>
            </a:r>
            <a:endParaRPr lang="en-US" sz="3600" dirty="0">
              <a:solidFill>
                <a:schemeClr val="bg1"/>
              </a:solidFill>
              <a:latin typeface="XCCW Joined 1a" panose="03050602040000000000" pitchFamily="66" charset="0"/>
              <a:cs typeface="Arial" panose="020B0604020202020204" pitchFamily="34" charset="0"/>
            </a:endParaRPr>
          </a:p>
          <a:p>
            <a:pPr algn="ctr"/>
            <a:endParaRPr lang="en-US" sz="3600" dirty="0">
              <a:solidFill>
                <a:schemeClr val="bg1"/>
              </a:solidFill>
              <a:latin typeface="XCCW Joined 1a" panose="03050602040000000000" pitchFamily="66" charset="0"/>
              <a:cs typeface="Arial" panose="020B0604020202020204" pitchFamily="34" charset="0"/>
            </a:endParaRPr>
          </a:p>
          <a:p>
            <a:pPr algn="ctr"/>
            <a:r>
              <a:rPr lang="en-US" sz="3600" dirty="0">
                <a:solidFill>
                  <a:schemeClr val="bg1"/>
                </a:solidFill>
                <a:latin typeface="XCCW Joined 1a" panose="03050602040000000000" pitchFamily="66" charset="0"/>
                <a:cs typeface="Arial" panose="020B0604020202020204" pitchFamily="34" charset="0"/>
              </a:rPr>
              <a:t>Feel free to ask now or speak to me afterwards</a:t>
            </a:r>
          </a:p>
          <a:p>
            <a:pPr algn="ctr"/>
            <a:endParaRPr lang="en-US" sz="3600" dirty="0">
              <a:solidFill>
                <a:schemeClr val="bg1"/>
              </a:solidFill>
              <a:latin typeface="XCCW Joined 1a" panose="03050602040000000000" pitchFamily="66" charset="0"/>
              <a:cs typeface="Arial" panose="020B0604020202020204" pitchFamily="34" charset="0"/>
            </a:endParaRPr>
          </a:p>
          <a:p>
            <a:pPr algn="ctr"/>
            <a:endParaRPr lang="en-US" sz="3600" dirty="0">
              <a:solidFill>
                <a:schemeClr val="bg1"/>
              </a:solidFill>
              <a:latin typeface="XCCW Joined 1a" panose="03050602040000000000" pitchFamily="66" charset="0"/>
              <a:cs typeface="Arial" panose="020B060402020202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8A244A6D-6EC2-4E4D-A0C8-4E7593B8E24B}"/>
              </a:ext>
            </a:extLst>
          </p:cNvPr>
          <p:cNvPicPr>
            <a:picLocks noChangeAspect="1"/>
          </p:cNvPicPr>
          <p:nvPr/>
        </p:nvPicPr>
        <p:blipFill>
          <a:blip r:embed="rId3">
            <a:duotone>
              <a:prstClr val="black"/>
              <a:srgbClr val="FA0000">
                <a:tint val="45000"/>
                <a:satMod val="400000"/>
              </a:srgbClr>
            </a:duotone>
            <a:extLst>
              <a:ext uri="{837473B0-CC2E-450A-ABE3-18F120FF3D39}">
                <a1611:picAttrSrcUrl xmlns:a1611="http://schemas.microsoft.com/office/drawing/2016/11/main" r:id="rId4"/>
              </a:ext>
            </a:extLst>
          </a:blip>
          <a:stretch>
            <a:fillRect/>
          </a:stretch>
        </p:blipFill>
        <p:spPr>
          <a:xfrm>
            <a:off x="4444947" y="5129515"/>
            <a:ext cx="2634283" cy="1382999"/>
          </a:xfrm>
          <a:prstGeom prst="rect">
            <a:avLst/>
          </a:prstGeom>
        </p:spPr>
      </p:pic>
      <p:pic>
        <p:nvPicPr>
          <p:cNvPr id="6" name="Picture 2" descr="St Thomas More RC VA Schoo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575" y="39687"/>
            <a:ext cx="4289372" cy="1131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3895743"/>
      </p:ext>
    </p:extLst>
  </p:cSld>
  <p:clrMapOvr>
    <a:masterClrMapping/>
  </p:clrMapOvr>
</p:sld>
</file>

<file path=ppt/theme/theme1.xml><?xml version="1.0" encoding="utf-8"?>
<a:theme xmlns:a="http://schemas.openxmlformats.org/drawingml/2006/main" name="Crop">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2EAF0DC4DA774F9215C5AE7A839D9A" ma:contentTypeVersion="15" ma:contentTypeDescription="Create a new document." ma:contentTypeScope="" ma:versionID="5d5be884104b004b704f744a830d2776">
  <xsd:schema xmlns:xsd="http://www.w3.org/2001/XMLSchema" xmlns:xs="http://www.w3.org/2001/XMLSchema" xmlns:p="http://schemas.microsoft.com/office/2006/metadata/properties" xmlns:ns3="559b0e1b-5be2-499b-8d6d-aca0614ace87" xmlns:ns4="2da882c6-55c2-4e92-9ce8-c62d5192aac7" targetNamespace="http://schemas.microsoft.com/office/2006/metadata/properties" ma:root="true" ma:fieldsID="2819433ed731c33b3dd3ea76fa825872" ns3:_="" ns4:_="">
    <xsd:import namespace="559b0e1b-5be2-499b-8d6d-aca0614ace87"/>
    <xsd:import namespace="2da882c6-55c2-4e92-9ce8-c62d5192aac7"/>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_activity" minOccurs="0"/>
                <xsd:element ref="ns3:MediaServiceDateTaken" minOccurs="0"/>
                <xsd:element ref="ns3:MediaLengthInSeconds" minOccurs="0"/>
                <xsd:element ref="ns3:MediaServiceObjectDetectorVersions" minOccurs="0"/>
                <xsd:element ref="ns3:MediaServiceSearchProperties" minOccurs="0"/>
                <xsd:element ref="ns4:SharedWithUsers" minOccurs="0"/>
                <xsd:element ref="ns4:SharedWithDetails" minOccurs="0"/>
                <xsd:element ref="ns4:SharingHintHash" minOccurs="0"/>
                <xsd:element ref="ns3:MediaServiceSystem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9b0e1b-5be2-499b-8d6d-aca0614ace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da882c6-55c2-4e92-9ce8-c62d5192aac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559b0e1b-5be2-499b-8d6d-aca0614ace87" xsi:nil="true"/>
  </documentManagement>
</p:properties>
</file>

<file path=customXml/itemProps1.xml><?xml version="1.0" encoding="utf-8"?>
<ds:datastoreItem xmlns:ds="http://schemas.openxmlformats.org/officeDocument/2006/customXml" ds:itemID="{96FAA555-C083-42B7-987C-AD4828ABCD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9b0e1b-5be2-499b-8d6d-aca0614ace87"/>
    <ds:schemaRef ds:uri="2da882c6-55c2-4e92-9ce8-c62d5192aa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E7CA5C3-044F-4022-8DDC-52B5251F88D6}">
  <ds:schemaRefs>
    <ds:schemaRef ds:uri="http://schemas.microsoft.com/sharepoint/v3/contenttype/forms"/>
  </ds:schemaRefs>
</ds:datastoreItem>
</file>

<file path=customXml/itemProps3.xml><?xml version="1.0" encoding="utf-8"?>
<ds:datastoreItem xmlns:ds="http://schemas.openxmlformats.org/officeDocument/2006/customXml" ds:itemID="{829AC92F-BB3D-4BD6-B63E-E89364C65A39}">
  <ds:schemaRefs>
    <ds:schemaRef ds:uri="http://schemas.microsoft.com/office/2006/documentManagement/types"/>
    <ds:schemaRef ds:uri="http://www.w3.org/XML/1998/namespace"/>
    <ds:schemaRef ds:uri="http://purl.org/dc/elements/1.1/"/>
    <ds:schemaRef ds:uri="http://schemas.microsoft.com/office/2006/metadata/properties"/>
    <ds:schemaRef ds:uri="2da882c6-55c2-4e92-9ce8-c62d5192aac7"/>
    <ds:schemaRef ds:uri="http://purl.org/dc/terms/"/>
    <ds:schemaRef ds:uri="559b0e1b-5be2-499b-8d6d-aca0614ace87"/>
    <ds:schemaRef ds:uri="http://purl.org/dc/dcmitype/"/>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Crop</Template>
  <TotalTime>491</TotalTime>
  <Words>927</Words>
  <Application>Microsoft Office PowerPoint</Application>
  <PresentationFormat>Widescreen</PresentationFormat>
  <Paragraphs>141</Paragraphs>
  <Slides>12</Slides>
  <Notes>12</Notes>
  <HiddenSlides>0</HiddenSlides>
  <MMClips>1</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Crop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Marian Lally</dc:creator>
  <cp:lastModifiedBy>Catlin Carey</cp:lastModifiedBy>
  <cp:revision>186</cp:revision>
  <cp:lastPrinted>2021-09-15T15:39:33Z</cp:lastPrinted>
  <dcterms:created xsi:type="dcterms:W3CDTF">2021-09-12T15:38:16Z</dcterms:created>
  <dcterms:modified xsi:type="dcterms:W3CDTF">2026-09-09T09:21:52Z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0x0101007F2EAF0DC4DA774F9215C5AE7A839D9A</vt:lpwstr>
  </property>
</Properties>
</file>