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18"/>
  </p:notesMasterIdLst>
  <p:handoutMasterIdLst>
    <p:handoutMasterId r:id="rId19"/>
  </p:handoutMasterIdLst>
  <p:sldIdLst>
    <p:sldId id="256" r:id="rId5"/>
    <p:sldId id="274" r:id="rId6"/>
    <p:sldId id="275" r:id="rId7"/>
    <p:sldId id="279" r:id="rId8"/>
    <p:sldId id="264" r:id="rId9"/>
    <p:sldId id="280" r:id="rId10"/>
    <p:sldId id="281" r:id="rId11"/>
    <p:sldId id="276" r:id="rId12"/>
    <p:sldId id="278" r:id="rId13"/>
    <p:sldId id="263" r:id="rId14"/>
    <p:sldId id="271" r:id="rId15"/>
    <p:sldId id="273" r:id="rId16"/>
    <p:sldId id="266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F8F"/>
    <a:srgbClr val="EC7C66"/>
    <a:srgbClr val="EEACAF"/>
    <a:srgbClr val="FA0000"/>
    <a:srgbClr val="E85C40"/>
    <a:srgbClr val="F9D6D3"/>
    <a:srgbClr val="C1272D"/>
    <a:srgbClr val="FF7C80"/>
    <a:srgbClr val="FF9999"/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998" dt="2026-09-06T18:20:39.4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87935" autoAdjust="0"/>
  </p:normalViewPr>
  <p:slideViewPr>
    <p:cSldViewPr snapToGrid="0" snapToObjects="1">
      <p:cViewPr varScale="1">
        <p:scale>
          <a:sx n="76" d="100"/>
          <a:sy n="76" d="100"/>
        </p:scale>
        <p:origin x="83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Brooks" userId="S::jbrooks@stmore.herts.sch.uk::526c8033-d456-4724-b79c-b32b8b0c9630" providerId="AD" clId="Web-{00000000-0000-0000-0000-000000000000}"/>
    <pc:docChg chg="addSld delSld modSld">
      <pc:chgData name="James Brooks" userId="S::jbrooks@stmore.herts.sch.uk::526c8033-d456-4724-b79c-b32b8b0c9630" providerId="AD" clId="Web-{00000000-0000-0000-0000-000000000000}" dt="2026-09-06T18:20:39.457" v="956"/>
      <pc:docMkLst>
        <pc:docMk/>
      </pc:docMkLst>
      <pc:sldChg chg="modSp">
        <pc:chgData name="James Brooks" userId="S::jbrooks@stmore.herts.sch.uk::526c8033-d456-4724-b79c-b32b8b0c9630" providerId="AD" clId="Web-{00000000-0000-0000-0000-000000000000}" dt="2026-09-06T17:43:07.517" v="1" actId="20577"/>
        <pc:sldMkLst>
          <pc:docMk/>
          <pc:sldMk cId="3759443303" sldId="256"/>
        </pc:sldMkLst>
        <pc:spChg chg="mod">
          <ac:chgData name="James Brooks" userId="S::jbrooks@stmore.herts.sch.uk::526c8033-d456-4724-b79c-b32b8b0c9630" providerId="AD" clId="Web-{00000000-0000-0000-0000-000000000000}" dt="2026-09-06T17:43:07.517" v="1" actId="20577"/>
          <ac:spMkLst>
            <pc:docMk/>
            <pc:sldMk cId="3759443303" sldId="256"/>
            <ac:spMk id="4" creationId="{CBCE3832-FAE9-174D-9CBE-04859241D04D}"/>
          </ac:spMkLst>
        </pc:spChg>
      </pc:sldChg>
      <pc:sldChg chg="addSp delSp modSp">
        <pc:chgData name="James Brooks" userId="S::jbrooks@stmore.herts.sch.uk::526c8033-d456-4724-b79c-b32b8b0c9630" providerId="AD" clId="Web-{00000000-0000-0000-0000-000000000000}" dt="2026-09-06T18:19:01.033" v="946"/>
        <pc:sldMkLst>
          <pc:docMk/>
          <pc:sldMk cId="2405377723" sldId="264"/>
        </pc:sldMkLst>
        <pc:spChg chg="del mod">
          <ac:chgData name="James Brooks" userId="S::jbrooks@stmore.herts.sch.uk::526c8033-d456-4724-b79c-b32b8b0c9630" providerId="AD" clId="Web-{00000000-0000-0000-0000-000000000000}" dt="2026-09-06T18:06:06.896" v="597"/>
          <ac:spMkLst>
            <pc:docMk/>
            <pc:sldMk cId="2405377723" sldId="264"/>
            <ac:spMk id="10" creationId="{00000000-0000-0000-0000-000000000000}"/>
          </ac:spMkLst>
        </pc:spChg>
        <pc:graphicFrameChg chg="add del mod">
          <ac:chgData name="James Brooks" userId="S::jbrooks@stmore.herts.sch.uk::526c8033-d456-4724-b79c-b32b8b0c9630" providerId="AD" clId="Web-{00000000-0000-0000-0000-000000000000}" dt="2026-09-06T17:53:19.370" v="115"/>
          <ac:graphicFrameMkLst>
            <pc:docMk/>
            <pc:sldMk cId="2405377723" sldId="264"/>
            <ac:graphicFrameMk id="3" creationId="{72010C37-50A2-1AB1-C56A-5A0FA94F93C6}"/>
          </ac:graphicFrameMkLst>
        </pc:graphicFrameChg>
        <pc:graphicFrameChg chg="mod modGraphic">
          <ac:chgData name="James Brooks" userId="S::jbrooks@stmore.herts.sch.uk::526c8033-d456-4724-b79c-b32b8b0c9630" providerId="AD" clId="Web-{00000000-0000-0000-0000-000000000000}" dt="2026-09-06T18:19:01.033" v="946"/>
          <ac:graphicFrameMkLst>
            <pc:docMk/>
            <pc:sldMk cId="2405377723" sldId="264"/>
            <ac:graphicFrameMk id="5" creationId="{00000000-0000-0000-0000-000000000000}"/>
          </ac:graphicFrameMkLst>
        </pc:graphicFrameChg>
        <pc:picChg chg="del">
          <ac:chgData name="James Brooks" userId="S::jbrooks@stmore.herts.sch.uk::526c8033-d456-4724-b79c-b32b8b0c9630" providerId="AD" clId="Web-{00000000-0000-0000-0000-000000000000}" dt="2026-09-06T18:06:00.020" v="595"/>
          <ac:picMkLst>
            <pc:docMk/>
            <pc:sldMk cId="2405377723" sldId="264"/>
            <ac:picMk id="6" creationId="{00000000-0000-0000-0000-000000000000}"/>
          </ac:picMkLst>
        </pc:picChg>
        <pc:cxnChg chg="del">
          <ac:chgData name="James Brooks" userId="S::jbrooks@stmore.herts.sch.uk::526c8033-d456-4724-b79c-b32b8b0c9630" providerId="AD" clId="Web-{00000000-0000-0000-0000-000000000000}" dt="2026-09-06T18:06:14.412" v="598"/>
          <ac:cxnSpMkLst>
            <pc:docMk/>
            <pc:sldMk cId="2405377723" sldId="264"/>
            <ac:cxnSpMk id="8" creationId="{00000000-0000-0000-0000-000000000000}"/>
          </ac:cxnSpMkLst>
        </pc:cxnChg>
      </pc:sldChg>
      <pc:sldChg chg="modSp">
        <pc:chgData name="James Brooks" userId="S::jbrooks@stmore.herts.sch.uk::526c8033-d456-4724-b79c-b32b8b0c9630" providerId="AD" clId="Web-{00000000-0000-0000-0000-000000000000}" dt="2026-09-06T17:43:59.565" v="49"/>
        <pc:sldMkLst>
          <pc:docMk/>
          <pc:sldMk cId="1610365454" sldId="274"/>
        </pc:sldMkLst>
        <pc:graphicFrameChg chg="mod modGraphic">
          <ac:chgData name="James Brooks" userId="S::jbrooks@stmore.herts.sch.uk::526c8033-d456-4724-b79c-b32b8b0c9630" providerId="AD" clId="Web-{00000000-0000-0000-0000-000000000000}" dt="2026-09-06T17:43:59.565" v="49"/>
          <ac:graphicFrameMkLst>
            <pc:docMk/>
            <pc:sldMk cId="1610365454" sldId="274"/>
            <ac:graphicFrameMk id="3" creationId="{74A0BC7A-8CB2-A002-CD35-2C627580A2F7}"/>
          </ac:graphicFrameMkLst>
        </pc:graphicFrameChg>
      </pc:sldChg>
      <pc:sldChg chg="modSp">
        <pc:chgData name="James Brooks" userId="S::jbrooks@stmore.herts.sch.uk::526c8033-d456-4724-b79c-b32b8b0c9630" providerId="AD" clId="Web-{00000000-0000-0000-0000-000000000000}" dt="2026-09-06T17:44:32.957" v="99"/>
        <pc:sldMkLst>
          <pc:docMk/>
          <pc:sldMk cId="3905042366" sldId="275"/>
        </pc:sldMkLst>
        <pc:graphicFrameChg chg="mod modGraphic">
          <ac:chgData name="James Brooks" userId="S::jbrooks@stmore.herts.sch.uk::526c8033-d456-4724-b79c-b32b8b0c9630" providerId="AD" clId="Web-{00000000-0000-0000-0000-000000000000}" dt="2026-09-06T17:44:32.957" v="99"/>
          <ac:graphicFrameMkLst>
            <pc:docMk/>
            <pc:sldMk cId="3905042366" sldId="275"/>
            <ac:graphicFrameMk id="4" creationId="{00000000-0000-0000-0000-000000000000}"/>
          </ac:graphicFrameMkLst>
        </pc:graphicFrameChg>
      </pc:sldChg>
      <pc:sldChg chg="del">
        <pc:chgData name="James Brooks" userId="S::jbrooks@stmore.herts.sch.uk::526c8033-d456-4724-b79c-b32b8b0c9630" providerId="AD" clId="Web-{00000000-0000-0000-0000-000000000000}" dt="2026-09-06T18:12:30.693" v="683"/>
        <pc:sldMkLst>
          <pc:docMk/>
          <pc:sldMk cId="4273591970" sldId="277"/>
        </pc:sldMkLst>
      </pc:sldChg>
      <pc:sldChg chg="modSp add replId">
        <pc:chgData name="James Brooks" userId="S::jbrooks@stmore.herts.sch.uk::526c8033-d456-4724-b79c-b32b8b0c9630" providerId="AD" clId="Web-{00000000-0000-0000-0000-000000000000}" dt="2026-09-06T18:20:39.457" v="956"/>
        <pc:sldMkLst>
          <pc:docMk/>
          <pc:sldMk cId="1616465437" sldId="280"/>
        </pc:sldMkLst>
        <pc:graphicFrameChg chg="mod modGraphic">
          <ac:chgData name="James Brooks" userId="S::jbrooks@stmore.herts.sch.uk::526c8033-d456-4724-b79c-b32b8b0c9630" providerId="AD" clId="Web-{00000000-0000-0000-0000-000000000000}" dt="2026-09-06T18:20:39.457" v="956"/>
          <ac:graphicFrameMkLst>
            <pc:docMk/>
            <pc:sldMk cId="1616465437" sldId="280"/>
            <ac:graphicFrameMk id="5" creationId="{5FE6A789-3D93-484C-1E47-7A105173ECD0}"/>
          </ac:graphicFrameMkLst>
        </pc:graphicFrameChg>
      </pc:sldChg>
      <pc:sldChg chg="add replId">
        <pc:chgData name="James Brooks" userId="S::jbrooks@stmore.herts.sch.uk::526c8033-d456-4724-b79c-b32b8b0c9630" providerId="AD" clId="Web-{00000000-0000-0000-0000-000000000000}" dt="2026-09-06T18:19:17.314" v="947"/>
        <pc:sldMkLst>
          <pc:docMk/>
          <pc:sldMk cId="1448143660" sldId="28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r">
              <a:defRPr sz="1200"/>
            </a:lvl1pPr>
          </a:lstStyle>
          <a:p>
            <a:fld id="{95B1B6CC-3E28-468B-9F5D-EBB0DC03D79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2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r">
              <a:defRPr sz="1200"/>
            </a:lvl1pPr>
          </a:lstStyle>
          <a:p>
            <a:fld id="{B74E5153-363C-4B2C-BD6B-5510C00D38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33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8056"/>
          </a:xfrm>
          <a:prstGeom prst="rect">
            <a:avLst/>
          </a:prstGeom>
        </p:spPr>
        <p:txBody>
          <a:bodyPr vert="horz" lIns="91457" tIns="45730" rIns="91457" bIns="45730" rtlCol="0"/>
          <a:lstStyle>
            <a:lvl1pPr algn="r">
              <a:defRPr sz="1200"/>
            </a:lvl1pPr>
          </a:lstStyle>
          <a:p>
            <a:fld id="{F7A19087-3D6C-4DAB-B05F-405DD633698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7" tIns="45730" rIns="91457" bIns="4573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57" tIns="45730" rIns="91457" bIns="4573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28586"/>
            <a:ext cx="2945660" cy="498055"/>
          </a:xfrm>
          <a:prstGeom prst="rect">
            <a:avLst/>
          </a:prstGeom>
        </p:spPr>
        <p:txBody>
          <a:bodyPr vert="horz" lIns="91457" tIns="45730" rIns="91457" bIns="45730" rtlCol="0" anchor="b"/>
          <a:lstStyle>
            <a:lvl1pPr algn="r">
              <a:defRPr sz="1200"/>
            </a:lvl1pPr>
          </a:lstStyle>
          <a:p>
            <a:fld id="{D68832FE-F85D-4E5E-9B93-EBE4DEFD3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398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</a:t>
            </a:r>
            <a:r>
              <a:rPr lang="en-GB" baseline="0" dirty="0"/>
              <a:t> </a:t>
            </a:r>
            <a:r>
              <a:rPr lang="en-GB" dirty="0"/>
              <a:t>you for coming. Please make sure to tick off your child’s name</a:t>
            </a:r>
            <a:r>
              <a:rPr lang="en-GB" baseline="0" dirty="0"/>
              <a:t> and take an information pack so we know which children need information packs sent home tomorrow.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13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372CF-1D43-B70B-18B8-2D500CCFA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B0E410-EC41-3470-FF31-E707ACD4A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A83B19-4F51-CB67-52BB-E57B39DC2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some key year 4 information. The</a:t>
            </a:r>
            <a:r>
              <a:rPr lang="en-GB" baseline="0" dirty="0"/>
              <a:t> year ____ staff consist of me, ________ as the full time class teacher. ____________ and _________ are our teaching assistants in the ___________.</a:t>
            </a:r>
          </a:p>
          <a:p>
            <a:endParaRPr lang="en-GB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1372F-C451-9C3A-BE57-962133793E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963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This is an overview of our school times throughout the day and here is an example timetable, as you can see – school days are very busy so it is no surprise very tired children come home!  Our PE days this half term are _____________. </a:t>
            </a:r>
          </a:p>
          <a:p>
            <a:r>
              <a:rPr lang="en-US" baseline="0" dirty="0">
                <a:solidFill>
                  <a:srgbClr val="FF0000"/>
                </a:solidFill>
              </a:rPr>
              <a:t>Forest School dates for the year are  _______</a:t>
            </a:r>
          </a:p>
          <a:p>
            <a:r>
              <a:rPr lang="en-US" baseline="0" dirty="0">
                <a:solidFill>
                  <a:srgbClr val="FF0000"/>
                </a:solidFill>
              </a:rPr>
              <a:t>Swimming term ____________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844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Decide on a day to hand in reading records</a:t>
            </a:r>
            <a:r>
              <a:rPr lang="en-GB" baseline="0" dirty="0"/>
              <a:t> each week and add</a:t>
            </a:r>
          </a:p>
          <a:p>
            <a:r>
              <a:rPr lang="en-GB" baseline="0" dirty="0"/>
              <a:t>Use reading record as a example </a:t>
            </a:r>
            <a:endParaRPr lang="en-GB" dirty="0"/>
          </a:p>
          <a:p>
            <a:endParaRPr lang="en-GB" dirty="0"/>
          </a:p>
          <a:p>
            <a:r>
              <a:rPr lang="en-GB" dirty="0"/>
              <a:t>Sign</a:t>
            </a:r>
            <a:r>
              <a:rPr lang="en-GB" baseline="0" dirty="0"/>
              <a:t> post to website for more examples of homework websites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832FE-F85D-4E5E-9B93-EBE4DEFD335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631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an</a:t>
            </a:r>
            <a:r>
              <a:rPr lang="en-GB" baseline="0" dirty="0"/>
              <a:t> overview of things we will be studying in class this term Autumn 1 term. </a:t>
            </a:r>
          </a:p>
          <a:p>
            <a:endParaRPr lang="en-GB" baseline="0" dirty="0"/>
          </a:p>
          <a:p>
            <a:r>
              <a:rPr lang="en-GB" baseline="0" dirty="0"/>
              <a:t>If you want to know for the following terms, please check our subject curriculum map overviews on the school website.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716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5B093-4972-0DF8-9EFF-6899060B6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CA14F8-A1AA-DBAA-5F3F-1822CE484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49046A-2472-D5F0-CA6C-A803D9F29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an</a:t>
            </a:r>
            <a:r>
              <a:rPr lang="en-GB" baseline="0" dirty="0"/>
              <a:t> overview of things we will be studying in class this term Autumn 1 term. </a:t>
            </a:r>
          </a:p>
          <a:p>
            <a:endParaRPr lang="en-GB" baseline="0" dirty="0"/>
          </a:p>
          <a:p>
            <a:r>
              <a:rPr lang="en-GB" baseline="0" dirty="0"/>
              <a:t>If you want to know for the following terms, please check our subject curriculum map overviews on the school website. 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C6A35-C746-9591-2211-487E4702BB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861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B5CF4-3BB8-5C29-1231-106093749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8A3D24-52B0-F3E9-DB8D-25999AEBA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38F149-55EC-E680-96D6-56DACE172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an</a:t>
            </a:r>
            <a:r>
              <a:rPr lang="en-GB" baseline="0" dirty="0"/>
              <a:t> overview of things we will be studying in class this term Autumn 1 term. </a:t>
            </a:r>
          </a:p>
          <a:p>
            <a:endParaRPr lang="en-GB" baseline="0" dirty="0"/>
          </a:p>
          <a:p>
            <a:r>
              <a:rPr lang="en-GB" baseline="0" dirty="0"/>
              <a:t>If you want to know for the following terms, please check our subject curriculum map overviews on the school website. 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E076F-8E22-A866-0ECC-1641F3E555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502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Enrichment</a:t>
            </a:r>
            <a:r>
              <a:rPr lang="en-GB" baseline="0" dirty="0"/>
              <a:t> in Year _____ is………………….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aseline="0" dirty="0"/>
              <a:t>Trips, competitions </a:t>
            </a:r>
            <a:r>
              <a:rPr lang="en-GB" baseline="0" dirty="0" err="1"/>
              <a:t>etc..that</a:t>
            </a:r>
            <a:r>
              <a:rPr lang="en-GB" baseline="0" dirty="0"/>
              <a:t> you know ARE happening. – E.G. Y5&amp; 6 RESIDENTIAL,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160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</a:t>
            </a:r>
            <a:r>
              <a:rPr lang="en-GB" baseline="0" dirty="0"/>
              <a:t> year ________ we wear _________</a:t>
            </a:r>
          </a:p>
          <a:p>
            <a:r>
              <a:rPr lang="en-GB" baseline="0" dirty="0"/>
              <a:t>PE kits consist of ______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676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Our mission statement – at the heart of what we endeavour to do. Showing the values we want</a:t>
            </a:r>
            <a:r>
              <a:rPr lang="en-GB" baseline="0" dirty="0"/>
              <a:t> the children to have</a:t>
            </a:r>
          </a:p>
          <a:p>
            <a:endParaRPr lang="en-GB" baseline="0" dirty="0"/>
          </a:p>
          <a:p>
            <a:pPr fontAlgn="base"/>
            <a:r>
              <a:rPr lang="en-GB" sz="1200" dirty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Treating others as we want to be treated</a:t>
            </a:r>
          </a:p>
          <a:p>
            <a:pPr fontAlgn="base"/>
            <a:r>
              <a:rPr lang="en-GB" sz="1200" dirty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loving, respectful, kind, polite </a:t>
            </a:r>
          </a:p>
          <a:p>
            <a:pPr fontAlgn="base"/>
            <a:r>
              <a:rPr lang="en-GB" sz="1200" dirty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honest</a:t>
            </a:r>
          </a:p>
          <a:p>
            <a:pPr fontAlgn="base"/>
            <a:r>
              <a:rPr lang="en-GB" sz="1200" dirty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Forgiving one another</a:t>
            </a:r>
          </a:p>
          <a:p>
            <a:pPr fontAlgn="base"/>
            <a:endParaRPr lang="en-GB" sz="1200" dirty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1200" dirty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 and valuing this at home</a:t>
            </a:r>
          </a:p>
          <a:p>
            <a:pPr fontAlgn="base"/>
            <a:endParaRPr lang="en-GB" sz="1200" dirty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GB" sz="1200" dirty="0">
                <a:solidFill>
                  <a:srgbClr val="201F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Reiterated in school through assemblies, class worship, regular links with local parishes to celebrate Mass, regular prayer.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175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6"/>
                </a:solidFill>
              </a:rPr>
              <a:t>Show parents where they can find your class page on the website with overviews and class specific info should they need to refer back to it during the year</a:t>
            </a:r>
            <a:endParaRPr lang="en-GB" dirty="0">
              <a:solidFill>
                <a:schemeClr val="accent6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079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89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832FE-F85D-4E5E-9B93-EBE4DEFD335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65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537008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94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497682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00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93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5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40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29672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96131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5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52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647FB20-1ADE-814C-A67C-D45BCE6310D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DB26022-8BFD-0F45-B93D-5F38E830667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55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ilomathima.gr/p/blog-page_80.htm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1.png"/><Relationship Id="rId4" Type="http://schemas.openxmlformats.org/officeDocument/2006/relationships/hyperlink" Target="http://www.publicdomainfiles.com/show_file.php?id=1352604601959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admin@stjohns705.herts.sch.uk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hyperlink" Target="http://www.pngall.com/thank-you-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CE3832-FAE9-174D-9CBE-04859241D04D}"/>
              </a:ext>
            </a:extLst>
          </p:cNvPr>
          <p:cNvSpPr/>
          <p:nvPr/>
        </p:nvSpPr>
        <p:spPr>
          <a:xfrm>
            <a:off x="838200" y="5595614"/>
            <a:ext cx="6850488" cy="913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 to Year 3’s 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Meet the Teacher</a:t>
            </a:r>
          </a:p>
        </p:txBody>
      </p:sp>
      <p:pic>
        <p:nvPicPr>
          <p:cNvPr id="2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177" y="2043378"/>
            <a:ext cx="5082847" cy="133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AC689382-ED1E-CB45-B703-02DDF7DFD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6234184" y="876300"/>
            <a:ext cx="3677598" cy="366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4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3D474B-7EEC-CDAA-CDCD-459A12564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St Thomas More RC VA School">
            <a:extLst>
              <a:ext uri="{FF2B5EF4-FFF2-40B4-BE49-F238E27FC236}">
                <a16:creationId xmlns:a16="http://schemas.microsoft.com/office/drawing/2014/main" id="{ABDC32FF-3276-CF8F-CECA-34B3F97FC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Google Shape;115;g13ec20bd506_0_206">
            <a:extLst>
              <a:ext uri="{FF2B5EF4-FFF2-40B4-BE49-F238E27FC236}">
                <a16:creationId xmlns:a16="http://schemas.microsoft.com/office/drawing/2014/main" id="{74A0BC7A-8CB2-A002-CD35-2C627580A2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4492753"/>
              </p:ext>
            </p:extLst>
          </p:nvPr>
        </p:nvGraphicFramePr>
        <p:xfrm>
          <a:off x="1546894" y="2671030"/>
          <a:ext cx="9098212" cy="193453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4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9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>
                          <a:solidFill>
                            <a:schemeClr val="bg1"/>
                          </a:solidFill>
                        </a:rPr>
                        <a:t>Teacher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>
                          <a:solidFill>
                            <a:schemeClr val="bg1"/>
                          </a:solidFill>
                        </a:rPr>
                        <a:t>Teaching Assistants 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736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lang="en-US" sz="1600" b="1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None/>
                      </a:pPr>
                      <a:endParaRPr lang="en-US" sz="1600" b="1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None/>
                      </a:pPr>
                      <a:r>
                        <a:rPr lang="en-US" sz="1600" b="1" dirty="0" err="1"/>
                        <a:t>Mr</a:t>
                      </a:r>
                      <a:r>
                        <a:rPr lang="en-US" sz="1600" b="1" dirty="0"/>
                        <a:t> Brooks</a:t>
                      </a:r>
                      <a:endParaRPr sz="16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 err="1"/>
                        <a:t>Mrs</a:t>
                      </a:r>
                      <a:r>
                        <a:rPr lang="en-US" sz="1600" b="1" u="none" strike="noStrike" cap="none" dirty="0"/>
                        <a:t> Morgan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None/>
                      </a:pPr>
                      <a:endParaRPr lang="en-US" sz="1600" b="1" u="none" strike="noStrike" cap="none" dirty="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 err="1"/>
                        <a:t>Mrs</a:t>
                      </a:r>
                      <a:r>
                        <a:rPr lang="en-US" sz="1600" b="1" u="none" strike="noStrike" cap="none" dirty="0"/>
                        <a:t> Sajid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oogle Shape;112;g13ec20bd506_0_206">
            <a:extLst>
              <a:ext uri="{FF2B5EF4-FFF2-40B4-BE49-F238E27FC236}">
                <a16:creationId xmlns:a16="http://schemas.microsoft.com/office/drawing/2014/main" id="{E57E7D20-8C6A-E9DD-4BD7-560042D5CBAC}"/>
              </a:ext>
            </a:extLst>
          </p:cNvPr>
          <p:cNvSpPr txBox="1">
            <a:spLocks/>
          </p:cNvSpPr>
          <p:nvPr/>
        </p:nvSpPr>
        <p:spPr>
          <a:xfrm>
            <a:off x="1546894" y="784316"/>
            <a:ext cx="75438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5000"/>
              </a:lnSpc>
              <a:spcBef>
                <a:spcPts val="0"/>
              </a:spcBef>
              <a:buClr>
                <a:srgbClr val="3F3F3F"/>
              </a:buClr>
              <a:buSzPts val="4800"/>
            </a:pPr>
            <a:r>
              <a:rPr lang="en-GB" b="1" dirty="0">
                <a:solidFill>
                  <a:schemeClr val="bg1"/>
                </a:solidFill>
                <a:latin typeface="XCCW Joined 1a" panose="03050602040000000000" pitchFamily="66" charset="0"/>
              </a:rPr>
              <a:t>Meet the Year __ Team </a:t>
            </a:r>
          </a:p>
        </p:txBody>
      </p:sp>
    </p:spTree>
    <p:extLst>
      <p:ext uri="{BB962C8B-B14F-4D97-AF65-F5344CB8AC3E}">
        <p14:creationId xmlns:p14="http://schemas.microsoft.com/office/powerpoint/2010/main" val="1610365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3664981" y="1030808"/>
            <a:ext cx="5663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Key Information</a:t>
            </a:r>
          </a:p>
        </p:txBody>
      </p:sp>
      <p:pic>
        <p:nvPicPr>
          <p:cNvPr id="6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877811"/>
              </p:ext>
            </p:extLst>
          </p:nvPr>
        </p:nvGraphicFramePr>
        <p:xfrm>
          <a:off x="1110340" y="2259217"/>
          <a:ext cx="10487610" cy="2264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290">
                  <a:extLst>
                    <a:ext uri="{9D8B030D-6E8A-4147-A177-3AD203B41FA5}">
                      <a16:colId xmlns:a16="http://schemas.microsoft.com/office/drawing/2014/main" val="314722260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3055031047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1339482698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2467854795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1411736301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620498293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3806928250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1146342331"/>
                    </a:ext>
                  </a:extLst>
                </a:gridCol>
                <a:gridCol w="1165290">
                  <a:extLst>
                    <a:ext uri="{9D8B030D-6E8A-4147-A177-3AD203B41FA5}">
                      <a16:colId xmlns:a16="http://schemas.microsoft.com/office/drawing/2014/main" val="787439706"/>
                    </a:ext>
                  </a:extLst>
                </a:gridCol>
              </a:tblGrid>
              <a:tr h="80122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Registration 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</a:t>
                      </a:r>
                      <a:r>
                        <a:rPr lang="en-GB" baseline="0" dirty="0"/>
                        <a:t> 1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2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Break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3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Lunch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4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Lesson 5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End of the day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921741"/>
                  </a:ext>
                </a:extLst>
              </a:tr>
              <a:tr h="80122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8:40am</a:t>
                      </a:r>
                    </a:p>
                    <a:p>
                      <a:pPr algn="ctr"/>
                      <a:r>
                        <a:rPr lang="en-GB" dirty="0"/>
                        <a:t>Soft start 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Guided Reading/Spelling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English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10:30-10:45am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Maths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12-1pm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Science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Story/end</a:t>
                      </a:r>
                      <a:r>
                        <a:rPr lang="en-GB" baseline="0" dirty="0"/>
                        <a:t> of day prayer </a:t>
                      </a:r>
                    </a:p>
                    <a:p>
                      <a:pPr algn="ctr"/>
                      <a:r>
                        <a:rPr lang="en-GB" baseline="0" dirty="0"/>
                        <a:t>3:15pm</a:t>
                      </a:r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272108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298194"/>
              </p:ext>
            </p:extLst>
          </p:nvPr>
        </p:nvGraphicFramePr>
        <p:xfrm>
          <a:off x="2199951" y="4982773"/>
          <a:ext cx="812799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87324936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0470800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5961167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/>
                        <a:t>PE Days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Forest School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Swimming 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357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dirty="0"/>
                        <a:t>Mondays and Thursdays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21</a:t>
                      </a:r>
                      <a:r>
                        <a:rPr lang="en-GB" baseline="30000" dirty="0" smtClean="0"/>
                        <a:t>st</a:t>
                      </a:r>
                      <a:r>
                        <a:rPr lang="en-GB" baseline="0" dirty="0" smtClean="0"/>
                        <a:t> September</a:t>
                      </a:r>
                      <a:endParaRPr lang="en-GB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Spring Term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066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042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4345169" y="1165127"/>
            <a:ext cx="35990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XCCW Joined 1a" panose="03050602040000000000" pitchFamily="66" charset="0"/>
                <a:ea typeface="+mn-ea"/>
                <a:cs typeface="Arial" panose="020B0604020202020204" pitchFamily="34" charset="0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03974" y="5101992"/>
            <a:ext cx="38392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XCCW Joined 1a" panose="03050602040000000000" pitchFamily="66" charset="0"/>
                <a:ea typeface="+mn-ea"/>
                <a:cs typeface="+mn-cs"/>
              </a:rPr>
              <a:t>Please refer to the school website ‘Learning Resources’ page for examples of websites for further homework support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166884" y="6602819"/>
            <a:ext cx="74427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0" name="Google Shape;115;g13ec20bd506_0_206">
            <a:extLst>
              <a:ext uri="{FF2B5EF4-FFF2-40B4-BE49-F238E27FC236}">
                <a16:creationId xmlns:a16="http://schemas.microsoft.com/office/drawing/2014/main" id="{74A0BC7A-8CB2-A002-CD35-2C627580A2F7}"/>
              </a:ext>
            </a:extLst>
          </p:cNvPr>
          <p:cNvGraphicFramePr/>
          <p:nvPr/>
        </p:nvGraphicFramePr>
        <p:xfrm>
          <a:off x="1747861" y="1977419"/>
          <a:ext cx="9098212" cy="25907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54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9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>
                          <a:solidFill>
                            <a:schemeClr val="bg1"/>
                          </a:solidFill>
                        </a:rPr>
                        <a:t>Reading</a:t>
                      </a:r>
                      <a:r>
                        <a:rPr lang="en-GB" sz="1800" b="1" u="sng" strike="noStrike" cap="none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b="1" u="sng" strike="noStrike" cap="none" dirty="0" err="1">
                          <a:solidFill>
                            <a:schemeClr val="bg1"/>
                          </a:solidFill>
                        </a:rPr>
                        <a:t>Timestables</a:t>
                      </a:r>
                      <a:r>
                        <a:rPr lang="en-GB" sz="1800" b="1" u="sng" strike="noStrike" cap="none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800" b="1" u="sng" strike="noStrike" cap="none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sz="1800" b="1" u="sng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91425" marB="91425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7369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/>
                        <a:t>All children must read for 10-15</a:t>
                      </a:r>
                      <a:r>
                        <a:rPr lang="en-GB" sz="1600" b="1" baseline="0" dirty="0"/>
                        <a:t> minutes  </a:t>
                      </a:r>
                      <a:r>
                        <a:rPr lang="en-GB" sz="1600" b="1" u="sng" baseline="0" dirty="0"/>
                        <a:t>5 days a week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baseline="0" dirty="0"/>
                        <a:t>Reading records need to be signed </a:t>
                      </a:r>
                      <a:r>
                        <a:rPr lang="en-GB" sz="1600" b="1" u="sng" baseline="0" dirty="0"/>
                        <a:t>at least once </a:t>
                      </a:r>
                      <a:r>
                        <a:rPr lang="en-GB" sz="1600" b="1" baseline="0" dirty="0"/>
                        <a:t>per week by a parent/guardian and handed in to the class teacher every week on …..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baseline="0" dirty="0"/>
                        <a:t>Reading record and books must be in </a:t>
                      </a:r>
                      <a:r>
                        <a:rPr lang="en-GB" sz="1600" b="1" u="sng" baseline="0" dirty="0"/>
                        <a:t>everyday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endParaRPr sz="16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u="none" strike="noStrike" cap="none" dirty="0"/>
                        <a:t>All</a:t>
                      </a:r>
                      <a:r>
                        <a:rPr lang="en-GB" sz="1600" b="1" u="none" strike="noStrike" cap="none" baseline="0" dirty="0"/>
                        <a:t> children must practice their timetables using TTRS for 5-10 minutes </a:t>
                      </a:r>
                      <a:r>
                        <a:rPr lang="en-GB" sz="1600" b="1" u="sng" strike="noStrike" cap="none" baseline="0" dirty="0"/>
                        <a:t>5 days a week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 panose="020B0604020202020204" pitchFamily="34" charset="0"/>
                        <a:buChar char="•"/>
                      </a:pPr>
                      <a:endParaRPr sz="16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u="none" strike="noStrike" cap="none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571" y="4811801"/>
            <a:ext cx="2857691" cy="194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44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533443"/>
              </p:ext>
            </p:extLst>
          </p:nvPr>
        </p:nvGraphicFramePr>
        <p:xfrm>
          <a:off x="1096334" y="1261923"/>
          <a:ext cx="10301768" cy="4589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912">
                  <a:extLst>
                    <a:ext uri="{9D8B030D-6E8A-4147-A177-3AD203B41FA5}">
                      <a16:colId xmlns:a16="http://schemas.microsoft.com/office/drawing/2014/main" val="1138999808"/>
                    </a:ext>
                  </a:extLst>
                </a:gridCol>
                <a:gridCol w="2673952">
                  <a:extLst>
                    <a:ext uri="{9D8B030D-6E8A-4147-A177-3AD203B41FA5}">
                      <a16:colId xmlns:a16="http://schemas.microsoft.com/office/drawing/2014/main" val="1062271879"/>
                    </a:ext>
                  </a:extLst>
                </a:gridCol>
                <a:gridCol w="2673952">
                  <a:extLst>
                    <a:ext uri="{9D8B030D-6E8A-4147-A177-3AD203B41FA5}">
                      <a16:colId xmlns:a16="http://schemas.microsoft.com/office/drawing/2014/main" val="2077400470"/>
                    </a:ext>
                  </a:extLst>
                </a:gridCol>
                <a:gridCol w="2673952">
                  <a:extLst>
                    <a:ext uri="{9D8B030D-6E8A-4147-A177-3AD203B41FA5}">
                      <a16:colId xmlns:a16="http://schemas.microsoft.com/office/drawing/2014/main" val="2627073350"/>
                    </a:ext>
                  </a:extLst>
                </a:gridCol>
              </a:tblGrid>
              <a:tr h="383191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Subject area 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Autumn 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Spring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Summer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917911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latin typeface="Franklin Gothic Book"/>
                        </a:rPr>
                        <a:t>Library Lion (Fiction) Autumn is Here (Poetry)</a:t>
                      </a:r>
                    </a:p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latin typeface="Franklin Gothic Book"/>
                        </a:rPr>
                        <a:t>Skeletons &amp; Muscles (Non-Fiction)</a:t>
                      </a:r>
                      <a:endParaRPr lang="en-GB" sz="1400" dirty="0">
                        <a:latin typeface="Franklin Gothic 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latin typeface="Franklin Gothic Book"/>
                        </a:rPr>
                        <a:t>The Incredible Book Eating Boy (Fiction) Earthquakes (Non-Fiction) </a:t>
                      </a:r>
                      <a:endParaRPr lang="en-US" sz="1400">
                        <a:latin typeface="Franklin Gothic Book"/>
                      </a:endParaRPr>
                    </a:p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latin typeface="Franklin Gothic Book"/>
                        </a:rPr>
                        <a:t>I Asked The Little Boy Who Couldn’t See (Poetry) </a:t>
                      </a:r>
                    </a:p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latin typeface="Franklin Gothic Book"/>
                        </a:rPr>
                        <a:t>The True Story of the 3 Little Pigs (Fiction)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Franklin Gothic Book"/>
                      </a:endParaRPr>
                    </a:p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latin typeface="Franklin Gothic Book"/>
                        </a:rPr>
                        <a:t>My Strong Mind (Non-Fiction)</a:t>
                      </a:r>
                    </a:p>
                    <a:p>
                      <a:pPr lvl="0">
                        <a:buNone/>
                      </a:pPr>
                      <a:endParaRPr lang="en-GB" sz="1400" b="0" i="0" u="none" strike="noStrike" noProof="0" dirty="0">
                        <a:latin typeface="Franklin Gothic 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 b="0" i="0" u="none" strike="noStrike" noProof="0" dirty="0"/>
                        <a:t>George’s Marvellous Medicine (Fiction)</a:t>
                      </a:r>
                    </a:p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latin typeface="Franklin Gothic Book"/>
                        </a:rPr>
                        <a:t>How A Robot Dog Works (Non-Fiction)</a:t>
                      </a:r>
                    </a:p>
                    <a:p>
                      <a:pPr lvl="0">
                        <a:buNone/>
                      </a:pPr>
                      <a:r>
                        <a:rPr lang="en-GB" sz="1400" b="0" i="0" u="none" strike="noStrike" noProof="0" dirty="0"/>
                        <a:t>The Blue Umbrella (Fiction)</a:t>
                      </a:r>
                    </a:p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latin typeface="Franklin Gothic Book"/>
                        </a:rPr>
                        <a:t>Light &amp; Dark (Non-Fiction) Theseus &amp; The Minotaur (Fiction)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358639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/>
                        <a:t>Maths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Franklin Gothic Book"/>
                        </a:rPr>
                        <a:t>Place Value</a:t>
                      </a:r>
                    </a:p>
                    <a:p>
                      <a:pPr lvl="0">
                        <a:buNone/>
                      </a:pPr>
                      <a:r>
                        <a:rPr lang="en-GB" sz="1400" dirty="0">
                          <a:latin typeface="Franklin Gothic Book"/>
                        </a:rPr>
                        <a:t>Addition and Subtraction</a:t>
                      </a:r>
                    </a:p>
                    <a:p>
                      <a:pPr lvl="0">
                        <a:buNone/>
                      </a:pPr>
                      <a:r>
                        <a:rPr lang="en-GB" sz="1400" dirty="0">
                          <a:latin typeface="Franklin Gothic Book"/>
                        </a:rPr>
                        <a:t>Multiplication and </a:t>
                      </a:r>
                      <a:r>
                        <a:rPr lang="en-GB" sz="1400" dirty="0" smtClean="0">
                          <a:latin typeface="Franklin Gothic Book"/>
                        </a:rPr>
                        <a:t>Division A</a:t>
                      </a:r>
                      <a:endParaRPr lang="en-GB" sz="1400" dirty="0">
                        <a:latin typeface="Franklin Gothic 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Franklin Gothic Book"/>
                        </a:rPr>
                        <a:t>Multiplication and </a:t>
                      </a:r>
                      <a:r>
                        <a:rPr lang="en-GB" sz="1400" dirty="0" smtClean="0">
                          <a:latin typeface="Franklin Gothic Book"/>
                        </a:rPr>
                        <a:t>Division B</a:t>
                      </a:r>
                      <a:endParaRPr lang="en-GB" sz="1400" dirty="0">
                        <a:latin typeface="Franklin Gothic Book"/>
                      </a:endParaRPr>
                    </a:p>
                    <a:p>
                      <a:pPr lvl="0">
                        <a:buNone/>
                      </a:pPr>
                      <a:r>
                        <a:rPr lang="en-GB" sz="1400" dirty="0">
                          <a:latin typeface="Franklin Gothic Book"/>
                        </a:rPr>
                        <a:t>Length and Perimeter</a:t>
                      </a:r>
                    </a:p>
                    <a:p>
                      <a:pPr lvl="0">
                        <a:buNone/>
                      </a:pPr>
                      <a:r>
                        <a:rPr lang="en-GB" sz="1400" dirty="0">
                          <a:latin typeface="Franklin Gothic Book"/>
                        </a:rPr>
                        <a:t>Fractions A</a:t>
                      </a:r>
                    </a:p>
                    <a:p>
                      <a:pPr lvl="0">
                        <a:buNone/>
                      </a:pPr>
                      <a:r>
                        <a:rPr lang="en-GB" sz="1400" dirty="0">
                          <a:latin typeface="Franklin Gothic Book"/>
                        </a:rPr>
                        <a:t>Mass and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Franklin Gothic Book"/>
                        </a:rPr>
                        <a:t>Fractions B</a:t>
                      </a:r>
                      <a:endParaRPr lang="en-GB" sz="1400" dirty="0">
                        <a:latin typeface="Franklin Gothic Book"/>
                      </a:endParaRPr>
                    </a:p>
                    <a:p>
                      <a:pPr lvl="0">
                        <a:buNone/>
                      </a:pPr>
                      <a:r>
                        <a:rPr lang="en-GB" sz="1400" dirty="0">
                          <a:latin typeface="Franklin Gothic Book"/>
                        </a:rPr>
                        <a:t>Money</a:t>
                      </a:r>
                    </a:p>
                    <a:p>
                      <a:pPr lvl="0">
                        <a:buNone/>
                      </a:pPr>
                      <a:r>
                        <a:rPr lang="en-GB" sz="1400" dirty="0">
                          <a:latin typeface="Franklin Gothic Book"/>
                        </a:rPr>
                        <a:t>Time</a:t>
                      </a:r>
                    </a:p>
                    <a:p>
                      <a:pPr lvl="0">
                        <a:buNone/>
                      </a:pPr>
                      <a:r>
                        <a:rPr lang="en-GB" sz="1400" dirty="0">
                          <a:latin typeface="Franklin Gothic Book"/>
                        </a:rPr>
                        <a:t>Shape</a:t>
                      </a:r>
                    </a:p>
                    <a:p>
                      <a:pPr lvl="0">
                        <a:buNone/>
                      </a:pPr>
                      <a:r>
                        <a:rPr lang="en-GB" sz="1400" dirty="0">
                          <a:latin typeface="Franklin Gothic Book"/>
                        </a:rPr>
                        <a:t>Statistics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51240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/>
                        <a:t>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latin typeface="Franklin Gothic Book"/>
                        </a:rPr>
                        <a:t>Creation &amp; Covenant / Prophecy &amp; Promise</a:t>
                      </a:r>
                      <a:endParaRPr lang="en-US" sz="1400">
                        <a:latin typeface="Franklin Gothic 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latin typeface="Franklin Gothic Book"/>
                        </a:rPr>
                        <a:t>Galilee to Jerusalem / Desert to Garden</a:t>
                      </a:r>
                      <a:endParaRPr lang="en-US" sz="1400">
                        <a:latin typeface="Franklin Gothic 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latin typeface="Franklin Gothic Book"/>
                        </a:rPr>
                        <a:t>To the ends of the Earth / Dialogue &amp; Encounter</a:t>
                      </a:r>
                      <a:endParaRPr lang="en-US" sz="1400">
                        <a:latin typeface="Franklin Gothic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2515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/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Franklin Gothic Book"/>
                        </a:rPr>
                        <a:t>Rocks / Animals including Humans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Franklin Gothic Book"/>
                        </a:rPr>
                        <a:t>Forces and Magnets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Franklin Gothic Book"/>
                        </a:rPr>
                        <a:t>Plants / Light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17565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5741581" y="313676"/>
            <a:ext cx="4140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Curriculum </a:t>
            </a:r>
          </a:p>
        </p:txBody>
      </p:sp>
    </p:spTree>
    <p:extLst>
      <p:ext uri="{BB962C8B-B14F-4D97-AF65-F5344CB8AC3E}">
        <p14:creationId xmlns:p14="http://schemas.microsoft.com/office/powerpoint/2010/main" val="2405377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D9C408-BD4A-4C26-8E39-15A6F7A54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 Thomas More RC VA School">
            <a:extLst>
              <a:ext uri="{FF2B5EF4-FFF2-40B4-BE49-F238E27FC236}">
                <a16:creationId xmlns:a16="http://schemas.microsoft.com/office/drawing/2014/main" id="{A7D4659B-696E-E37C-0C95-F5D78CC40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FE6A789-3D93-484C-1E47-7A105173E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51573"/>
              </p:ext>
            </p:extLst>
          </p:nvPr>
        </p:nvGraphicFramePr>
        <p:xfrm>
          <a:off x="1096334" y="1261923"/>
          <a:ext cx="10301768" cy="3675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912">
                  <a:extLst>
                    <a:ext uri="{9D8B030D-6E8A-4147-A177-3AD203B41FA5}">
                      <a16:colId xmlns:a16="http://schemas.microsoft.com/office/drawing/2014/main" val="1138999808"/>
                    </a:ext>
                  </a:extLst>
                </a:gridCol>
                <a:gridCol w="2673952">
                  <a:extLst>
                    <a:ext uri="{9D8B030D-6E8A-4147-A177-3AD203B41FA5}">
                      <a16:colId xmlns:a16="http://schemas.microsoft.com/office/drawing/2014/main" val="1062271879"/>
                    </a:ext>
                  </a:extLst>
                </a:gridCol>
                <a:gridCol w="2673952">
                  <a:extLst>
                    <a:ext uri="{9D8B030D-6E8A-4147-A177-3AD203B41FA5}">
                      <a16:colId xmlns:a16="http://schemas.microsoft.com/office/drawing/2014/main" val="2077400470"/>
                    </a:ext>
                  </a:extLst>
                </a:gridCol>
                <a:gridCol w="2673952">
                  <a:extLst>
                    <a:ext uri="{9D8B030D-6E8A-4147-A177-3AD203B41FA5}">
                      <a16:colId xmlns:a16="http://schemas.microsoft.com/office/drawing/2014/main" val="2627073350"/>
                    </a:ext>
                  </a:extLst>
                </a:gridCol>
              </a:tblGrid>
              <a:tr h="383191"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th</a:t>
                      </a:r>
                      <a:endParaRPr lang="en-GB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Autumn 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Spring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Summer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917911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History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u="none" strike="noStrike" noProof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British History 1 - Would you have preferred to live in the Stone, Bronze or Iron Age?</a:t>
                      </a:r>
                      <a:endParaRPr lang="en-GB" sz="18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British History 2 - Why did the Romans invade &amp; settle in Britain?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 did the ancient Egyptians believe?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358639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PE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latin typeface="+mn-lt"/>
                        </a:rPr>
                        <a:t>Fundamentals / Ball Skills / Netball / Fitness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Swimming</a:t>
                      </a:r>
                      <a:r>
                        <a:rPr lang="en-GB" baseline="0" dirty="0" smtClean="0"/>
                        <a:t> / Dodgeball / Dance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Athletics / Cricket / Rugby / Gymnastics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51240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 smtClean="0"/>
                        <a:t>Computing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Computing systems &amp; networks – Connecting computers</a:t>
                      </a:r>
                    </a:p>
                    <a:p>
                      <a:r>
                        <a:rPr lang="en-US" dirty="0" smtClean="0"/>
                        <a:t>Creating media – Stop-frame animation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Programming A – Sequencing sounds</a:t>
                      </a:r>
                    </a:p>
                    <a:p>
                      <a:r>
                        <a:rPr lang="en-US" dirty="0" smtClean="0"/>
                        <a:t>Data &amp; Information – Branching databases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 smtClean="0"/>
                        <a:t>Creating media – Desktop publishing</a:t>
                      </a:r>
                    </a:p>
                    <a:p>
                      <a:pPr lvl="0">
                        <a:buNone/>
                      </a:pPr>
                      <a:r>
                        <a:rPr lang="en-US" dirty="0" smtClean="0"/>
                        <a:t>Programming B – Events and actions in programs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251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4BDF1B5-C74E-61F3-6F8A-7616C7F5F9D5}"/>
              </a:ext>
            </a:extLst>
          </p:cNvPr>
          <p:cNvSpPr txBox="1"/>
          <p:nvPr/>
        </p:nvSpPr>
        <p:spPr>
          <a:xfrm>
            <a:off x="5741581" y="313676"/>
            <a:ext cx="4140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Curriculum </a:t>
            </a:r>
          </a:p>
        </p:txBody>
      </p:sp>
    </p:spTree>
    <p:extLst>
      <p:ext uri="{BB962C8B-B14F-4D97-AF65-F5344CB8AC3E}">
        <p14:creationId xmlns:p14="http://schemas.microsoft.com/office/powerpoint/2010/main" val="1616465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149AE3-52CF-431E-1ECF-BA4E09F2A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 Thomas More RC VA School">
            <a:extLst>
              <a:ext uri="{FF2B5EF4-FFF2-40B4-BE49-F238E27FC236}">
                <a16:creationId xmlns:a16="http://schemas.microsoft.com/office/drawing/2014/main" id="{3AC11374-4B7D-60B1-5F16-C2A32DC71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BFD52B8-7C4C-C197-3BE0-1B30D1FEC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209634"/>
              </p:ext>
            </p:extLst>
          </p:nvPr>
        </p:nvGraphicFramePr>
        <p:xfrm>
          <a:off x="1096334" y="1261923"/>
          <a:ext cx="10301768" cy="3069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912">
                  <a:extLst>
                    <a:ext uri="{9D8B030D-6E8A-4147-A177-3AD203B41FA5}">
                      <a16:colId xmlns:a16="http://schemas.microsoft.com/office/drawing/2014/main" val="1138999808"/>
                    </a:ext>
                  </a:extLst>
                </a:gridCol>
                <a:gridCol w="2673952">
                  <a:extLst>
                    <a:ext uri="{9D8B030D-6E8A-4147-A177-3AD203B41FA5}">
                      <a16:colId xmlns:a16="http://schemas.microsoft.com/office/drawing/2014/main" val="1062271879"/>
                    </a:ext>
                  </a:extLst>
                </a:gridCol>
                <a:gridCol w="2673952">
                  <a:extLst>
                    <a:ext uri="{9D8B030D-6E8A-4147-A177-3AD203B41FA5}">
                      <a16:colId xmlns:a16="http://schemas.microsoft.com/office/drawing/2014/main" val="2077400470"/>
                    </a:ext>
                  </a:extLst>
                </a:gridCol>
                <a:gridCol w="2673952">
                  <a:extLst>
                    <a:ext uri="{9D8B030D-6E8A-4147-A177-3AD203B41FA5}">
                      <a16:colId xmlns:a16="http://schemas.microsoft.com/office/drawing/2014/main" val="2627073350"/>
                    </a:ext>
                  </a:extLst>
                </a:gridCol>
              </a:tblGrid>
              <a:tr h="383191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Subject area 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Autumn 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Spring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Summer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917911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/>
                        <a:t>Geography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Why do people live near volcanoes?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Who lives in Antarctica?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Are all settlements the same?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358639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/>
                        <a:t>Music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Recorder Lessons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51240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/>
                        <a:t>Art and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Developing drawing skills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Prehistoric Painting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Ancient Egyptian Scrolls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2515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/>
                        <a:t>Design and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Pneumatic Toys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Electrical Poster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Eating Seasonally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175659"/>
                  </a:ext>
                </a:extLst>
              </a:tr>
              <a:tr h="383191">
                <a:tc>
                  <a:txBody>
                    <a:bodyPr/>
                    <a:lstStyle/>
                    <a:p>
                      <a:r>
                        <a:rPr lang="en-GB" dirty="0" smtClean="0"/>
                        <a:t>French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 smtClean="0">
                          <a:solidFill>
                            <a:srgbClr val="000000"/>
                          </a:solidFill>
                          <a:latin typeface="Franklin Gothic Book"/>
                        </a:rPr>
                        <a:t>I</a:t>
                      </a:r>
                      <a:r>
                        <a:rPr lang="en-GB" sz="1800" b="0" i="0" u="none" strike="noStrike" baseline="0" noProof="0" dirty="0" smtClean="0">
                          <a:solidFill>
                            <a:srgbClr val="000000"/>
                          </a:solidFill>
                          <a:latin typeface="Franklin Gothic Book"/>
                        </a:rPr>
                        <a:t> am learning French</a:t>
                      </a:r>
                    </a:p>
                    <a:p>
                      <a:pPr lvl="0">
                        <a:buNone/>
                      </a:pPr>
                      <a:r>
                        <a:rPr lang="en-GB" sz="1800" b="0" i="0" u="none" strike="noStrike" baseline="0" noProof="0" dirty="0" smtClean="0">
                          <a:solidFill>
                            <a:srgbClr val="000000"/>
                          </a:solidFill>
                          <a:latin typeface="Franklin Gothic Book"/>
                        </a:rPr>
                        <a:t>Animals</a:t>
                      </a:r>
                      <a:endParaRPr lang="en-GB" sz="1800" b="0" i="0" u="none" strike="noStrike" noProof="0" dirty="0">
                        <a:solidFill>
                          <a:srgbClr val="000000"/>
                        </a:solidFill>
                        <a:latin typeface="Franklin Gothic Boo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 smtClean="0">
                          <a:solidFill>
                            <a:srgbClr val="000000"/>
                          </a:solidFill>
                          <a:latin typeface="Franklin Gothic Book"/>
                        </a:rPr>
                        <a:t>Seasons</a:t>
                      </a:r>
                    </a:p>
                    <a:p>
                      <a:pPr lvl="0">
                        <a:buNone/>
                      </a:pPr>
                      <a:r>
                        <a:rPr lang="en-GB" sz="1800" b="0" i="0" u="none" strike="noStrike" noProof="0" dirty="0" smtClean="0">
                          <a:solidFill>
                            <a:srgbClr val="000000"/>
                          </a:solidFill>
                          <a:latin typeface="Franklin Gothic Book"/>
                        </a:rPr>
                        <a:t>Instruments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 smtClean="0">
                          <a:solidFill>
                            <a:srgbClr val="000000"/>
                          </a:solidFill>
                          <a:latin typeface="Franklin Gothic Book"/>
                        </a:rPr>
                        <a:t>Little Red Riding Hood</a:t>
                      </a:r>
                    </a:p>
                    <a:p>
                      <a:pPr lvl="0">
                        <a:buNone/>
                      </a:pPr>
                      <a:r>
                        <a:rPr lang="en-GB" sz="1800" b="0" i="0" u="none" strike="noStrike" noProof="0" dirty="0" smtClean="0">
                          <a:solidFill>
                            <a:srgbClr val="000000"/>
                          </a:solidFill>
                          <a:latin typeface="Franklin Gothic Book"/>
                        </a:rPr>
                        <a:t>Shapes</a:t>
                      </a:r>
                      <a:endParaRPr lang="en-GB" sz="1800" b="0" i="0" u="none" strike="noStrike" noProof="0" dirty="0">
                        <a:solidFill>
                          <a:srgbClr val="000000"/>
                        </a:solidFill>
                        <a:latin typeface="Franklin Gothic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842330"/>
                  </a:ext>
                </a:extLst>
              </a:tr>
            </a:tbl>
          </a:graphicData>
        </a:graphic>
      </p:graphicFrame>
      <p:pic>
        <p:nvPicPr>
          <p:cNvPr id="6" name="Picture 5" descr="Screen Clipping">
            <a:extLst>
              <a:ext uri="{FF2B5EF4-FFF2-40B4-BE49-F238E27FC236}">
                <a16:creationId xmlns:a16="http://schemas.microsoft.com/office/drawing/2014/main" id="{3C82691A-4B1A-1CBB-23DC-DE8BD3FB7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948" y="4890977"/>
            <a:ext cx="4577676" cy="184490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2106130-F9FE-B8DA-B7A6-8D1F636A355E}"/>
              </a:ext>
            </a:extLst>
          </p:cNvPr>
          <p:cNvCxnSpPr/>
          <p:nvPr/>
        </p:nvCxnSpPr>
        <p:spPr>
          <a:xfrm>
            <a:off x="6166884" y="6602819"/>
            <a:ext cx="744279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EC408A6-7234-ED12-3AFC-DB3F6287FD90}"/>
              </a:ext>
            </a:extLst>
          </p:cNvPr>
          <p:cNvSpPr txBox="1"/>
          <p:nvPr/>
        </p:nvSpPr>
        <p:spPr>
          <a:xfrm>
            <a:off x="4572000" y="4936267"/>
            <a:ext cx="23391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XCCW Joined 1a" panose="03050602040000000000" pitchFamily="66" charset="0"/>
              </a:rPr>
              <a:t>Please check our subject curriculum maps for termly topics</a:t>
            </a:r>
          </a:p>
          <a:p>
            <a:r>
              <a:rPr lang="en-GB" dirty="0">
                <a:solidFill>
                  <a:schemeClr val="bg1"/>
                </a:solidFill>
                <a:latin typeface="XCCW Joined 1a" panose="03050602040000000000" pitchFamily="66" charset="0"/>
              </a:rPr>
              <a:t>E.g.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317AF5-2D5F-3082-3D53-2119C380D7B8}"/>
              </a:ext>
            </a:extLst>
          </p:cNvPr>
          <p:cNvSpPr txBox="1"/>
          <p:nvPr/>
        </p:nvSpPr>
        <p:spPr>
          <a:xfrm>
            <a:off x="5741581" y="313676"/>
            <a:ext cx="4140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Curriculum </a:t>
            </a:r>
          </a:p>
        </p:txBody>
      </p:sp>
    </p:spTree>
    <p:extLst>
      <p:ext uri="{BB962C8B-B14F-4D97-AF65-F5344CB8AC3E}">
        <p14:creationId xmlns:p14="http://schemas.microsoft.com/office/powerpoint/2010/main" val="1448143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2300261" y="1196164"/>
            <a:ext cx="87190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Enrichment opportunities </a:t>
            </a:r>
          </a:p>
        </p:txBody>
      </p:sp>
      <p:pic>
        <p:nvPicPr>
          <p:cNvPr id="1028" name="Picture 4" descr="Enrichment - Whetley Academ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260" y="4295554"/>
            <a:ext cx="3169599" cy="223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50335" y="2498650"/>
            <a:ext cx="68367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 smtClean="0"/>
              <a:t>- Drama Club</a:t>
            </a:r>
            <a:endParaRPr lang="en-GB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/>
              <a:t>- </a:t>
            </a:r>
            <a:r>
              <a:rPr lang="en-GB" sz="4400" dirty="0" smtClean="0"/>
              <a:t>Cartooning club</a:t>
            </a:r>
            <a:endParaRPr lang="en-GB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4400" dirty="0"/>
              <a:t>- </a:t>
            </a:r>
            <a:r>
              <a:rPr lang="en-GB" sz="4400" dirty="0" smtClean="0"/>
              <a:t>Chess Club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741712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4345169" y="1165127"/>
            <a:ext cx="27815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Uniform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71" y="2381320"/>
            <a:ext cx="4715232" cy="3960795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768" y="2793891"/>
            <a:ext cx="6046108" cy="13832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58189" y="4994017"/>
            <a:ext cx="6166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Please refer to the school website for more information on school uniform. </a:t>
            </a:r>
          </a:p>
        </p:txBody>
      </p:sp>
    </p:spTree>
    <p:extLst>
      <p:ext uri="{BB962C8B-B14F-4D97-AF65-F5344CB8AC3E}">
        <p14:creationId xmlns:p14="http://schemas.microsoft.com/office/powerpoint/2010/main" val="3826679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9A5598-4D53-784E-90DB-188FD0C118C4}"/>
              </a:ext>
            </a:extLst>
          </p:cNvPr>
          <p:cNvSpPr/>
          <p:nvPr/>
        </p:nvSpPr>
        <p:spPr>
          <a:xfrm>
            <a:off x="860424" y="4284061"/>
            <a:ext cx="450539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b="1" dirty="0">
                <a:solidFill>
                  <a:srgbClr val="C00000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‘Learning to love, live and celebrate as we grow in the knowledge and love of Christ.’</a:t>
            </a:r>
          </a:p>
          <a:p>
            <a:pPr fontAlgn="base"/>
            <a:endParaRPr lang="en-GB" sz="1600" dirty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n-GB" sz="1600" dirty="0">
              <a:solidFill>
                <a:srgbClr val="201F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9D63F939-566A-2742-8B12-13A2A2179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0587229" y="141781"/>
            <a:ext cx="1462991" cy="2268415"/>
          </a:xfrm>
          <a:prstGeom prst="rect">
            <a:avLst/>
          </a:prstGeom>
        </p:spPr>
      </p:pic>
      <p:pic>
        <p:nvPicPr>
          <p:cNvPr id="7" name="Picture 2" descr="St Thomas More RC VA Scho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718645" y="1271423"/>
            <a:ext cx="47646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School mission and values </a:t>
            </a:r>
          </a:p>
        </p:txBody>
      </p:sp>
      <p:sp>
        <p:nvSpPr>
          <p:cNvPr id="3" name="Rectangle 2"/>
          <p:cNvSpPr/>
          <p:nvPr/>
        </p:nvSpPr>
        <p:spPr>
          <a:xfrm>
            <a:off x="718645" y="6098419"/>
            <a:ext cx="11331575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Prayers to reinforce at home: </a:t>
            </a:r>
          </a:p>
          <a:p>
            <a:r>
              <a:rPr lang="en-US" dirty="0">
                <a:solidFill>
                  <a:schemeClr val="bg1"/>
                </a:solidFill>
              </a:rPr>
              <a:t>Our Father, Hail Mary, Glory Be, responses and key prayers used in Mass (Gloria, Creed etc.)</a:t>
            </a:r>
          </a:p>
        </p:txBody>
      </p:sp>
      <p:sp>
        <p:nvSpPr>
          <p:cNvPr id="8" name="AutoShape 2" descr="Image previe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484" y="1170878"/>
            <a:ext cx="4502445" cy="481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99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155" y="2373732"/>
            <a:ext cx="5091922" cy="37997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D43C-A945-A64B-8992-7A1FC24B20CA}"/>
              </a:ext>
            </a:extLst>
          </p:cNvPr>
          <p:cNvSpPr txBox="1"/>
          <p:nvPr/>
        </p:nvSpPr>
        <p:spPr>
          <a:xfrm>
            <a:off x="2006016" y="1213879"/>
            <a:ext cx="850745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Year group class pages </a:t>
            </a:r>
          </a:p>
        </p:txBody>
      </p:sp>
    </p:spTree>
    <p:extLst>
      <p:ext uri="{BB962C8B-B14F-4D97-AF65-F5344CB8AC3E}">
        <p14:creationId xmlns:p14="http://schemas.microsoft.com/office/powerpoint/2010/main" val="2834338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E2C207-F54A-E949-AFBC-B19444097428}"/>
              </a:ext>
            </a:extLst>
          </p:cNvPr>
          <p:cNvSpPr txBox="1"/>
          <p:nvPr/>
        </p:nvSpPr>
        <p:spPr>
          <a:xfrm>
            <a:off x="473395" y="4413212"/>
            <a:ext cx="11802975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Upcoming Important Dates:</a:t>
            </a:r>
          </a:p>
          <a:p>
            <a:endParaRPr lang="en-US" sz="3200" b="1" u="sng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Parent Consultation evenings – Wednesday 14</a:t>
            </a:r>
            <a:r>
              <a:rPr lang="en-US" sz="2800" baseline="30000" dirty="0">
                <a:solidFill>
                  <a:schemeClr val="bg1"/>
                </a:solidFill>
                <a:cs typeface="Arial" panose="020B0604020202020204" pitchFamily="34" charset="0"/>
              </a:rPr>
              <a:t>th</a:t>
            </a:r>
            <a:r>
              <a:rPr 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 and Thursday 15</a:t>
            </a:r>
            <a:r>
              <a:rPr lang="en-US" sz="2800" baseline="30000" dirty="0">
                <a:solidFill>
                  <a:schemeClr val="bg1"/>
                </a:solidFill>
                <a:cs typeface="Arial" panose="020B0604020202020204" pitchFamily="34" charset="0"/>
              </a:rPr>
              <a:t>th</a:t>
            </a:r>
            <a:r>
              <a:rPr 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 October</a:t>
            </a:r>
          </a:p>
          <a:p>
            <a:pPr marL="342900" indent="-342900">
              <a:buFontTx/>
              <a:buChar char="-"/>
            </a:pPr>
            <a:endParaRPr lang="en-US" sz="28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Learning Showcase – Tuesday 20th October from 3.30pm</a:t>
            </a:r>
          </a:p>
        </p:txBody>
      </p:sp>
      <p:pic>
        <p:nvPicPr>
          <p:cNvPr id="4" name="Picture 2" descr="St Thomas More RC VA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E2C207-F54A-E949-AFBC-B19444097428}"/>
              </a:ext>
            </a:extLst>
          </p:cNvPr>
          <p:cNvSpPr txBox="1"/>
          <p:nvPr/>
        </p:nvSpPr>
        <p:spPr>
          <a:xfrm>
            <a:off x="985282" y="1060392"/>
            <a:ext cx="1104044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How to get in contact:</a:t>
            </a:r>
            <a:endParaRPr lang="en-US" sz="28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  <a:p>
            <a:endParaRPr lang="en-US" sz="2800" dirty="0">
              <a:cs typeface="Arial" panose="020B0604020202020204" pitchFamily="34" charset="0"/>
            </a:endParaRPr>
          </a:p>
          <a:p>
            <a:r>
              <a:rPr lang="en-US" sz="2800" b="1" dirty="0">
                <a:cs typeface="Arial" panose="020B0604020202020204" pitchFamily="34" charset="0"/>
              </a:rPr>
              <a:t>Email</a:t>
            </a:r>
            <a:r>
              <a:rPr lang="en-US" sz="2800" dirty="0">
                <a:cs typeface="Arial" panose="020B0604020202020204" pitchFamily="34" charset="0"/>
              </a:rPr>
              <a:t> – </a:t>
            </a:r>
            <a:r>
              <a:rPr lang="en-US" sz="2800" dirty="0">
                <a:cs typeface="Arial" panose="020B0604020202020204" pitchFamily="34" charset="0"/>
                <a:hlinkClick r:id="rId4"/>
              </a:rPr>
              <a:t>admin@stmore.herts.sch.uk</a:t>
            </a:r>
            <a:endParaRPr lang="en-US" sz="2800" dirty="0">
              <a:cs typeface="Arial" panose="020B0604020202020204" pitchFamily="34" charset="0"/>
              <a:sym typeface="Wingdings" pitchFamily="2" charset="2"/>
            </a:endParaRPr>
          </a:p>
          <a:p>
            <a:endParaRPr lang="en-US" sz="2800" dirty="0">
              <a:cs typeface="Arial" panose="020B0604020202020204" pitchFamily="34" charset="0"/>
              <a:sym typeface="Wingdings" pitchFamily="2" charset="2"/>
            </a:endParaRPr>
          </a:p>
          <a:p>
            <a:r>
              <a:rPr lang="en-US" sz="2800" b="1" dirty="0" err="1">
                <a:cs typeface="Arial" panose="020B0604020202020204" pitchFamily="34" charset="0"/>
                <a:sym typeface="Wingdings" pitchFamily="2" charset="2"/>
              </a:rPr>
              <a:t>Marvellous</a:t>
            </a:r>
            <a:r>
              <a:rPr lang="en-US" sz="2800" b="1" dirty="0">
                <a:cs typeface="Arial" panose="020B0604020202020204" pitchFamily="34" charset="0"/>
                <a:sym typeface="Wingdings" pitchFamily="2" charset="2"/>
              </a:rPr>
              <a:t> Me </a:t>
            </a:r>
            <a:r>
              <a:rPr lang="en-US" sz="2800" dirty="0">
                <a:cs typeface="Arial" panose="020B0604020202020204" pitchFamily="34" charset="0"/>
                <a:sym typeface="Wingdings" pitchFamily="2" charset="2"/>
              </a:rPr>
              <a:t>– General information, badges and achievements etc.</a:t>
            </a:r>
          </a:p>
          <a:p>
            <a:endParaRPr lang="en-US" sz="2800" dirty="0">
              <a:cs typeface="Arial" panose="020B0604020202020204" pitchFamily="34" charset="0"/>
              <a:sym typeface="Wingdings" pitchFamily="2" charset="2"/>
            </a:endParaRPr>
          </a:p>
          <a:p>
            <a:r>
              <a:rPr lang="en-US" sz="2800" b="1" dirty="0">
                <a:cs typeface="Arial" panose="020B0604020202020204" pitchFamily="34" charset="0"/>
                <a:sym typeface="Wingdings" pitchFamily="2" charset="2"/>
              </a:rPr>
              <a:t>Drop off/pick up times</a:t>
            </a:r>
            <a:endParaRPr lang="en-US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626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9F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E2C207-F54A-E949-AFBC-B19444097428}"/>
              </a:ext>
            </a:extLst>
          </p:cNvPr>
          <p:cNvSpPr txBox="1"/>
          <p:nvPr/>
        </p:nvSpPr>
        <p:spPr>
          <a:xfrm>
            <a:off x="2563596" y="1581289"/>
            <a:ext cx="68662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Questions?</a:t>
            </a:r>
            <a:endParaRPr lang="en-US" sz="36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XCCW Joined 1a" panose="03050602040000000000" pitchFamily="66" charset="0"/>
                <a:cs typeface="Arial" panose="020B0604020202020204" pitchFamily="34" charset="0"/>
              </a:rPr>
              <a:t>Feel free to ask now or speak to me afterwards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solidFill>
                <a:schemeClr val="bg1"/>
              </a:solidFill>
              <a:latin typeface="XCCW Joined 1a" panose="03050602040000000000" pitchFamily="66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8A244A6D-6EC2-4E4D-A0C8-4E7593B8E24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A0000">
                <a:tint val="45000"/>
                <a:satMod val="400000"/>
              </a:srgbClr>
            </a:duotone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4444947" y="5129515"/>
            <a:ext cx="2634283" cy="1382999"/>
          </a:xfrm>
          <a:prstGeom prst="rect">
            <a:avLst/>
          </a:prstGeom>
        </p:spPr>
      </p:pic>
      <p:pic>
        <p:nvPicPr>
          <p:cNvPr id="6" name="Picture 2" descr="St Thomas More RC VA Scho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687"/>
            <a:ext cx="4289372" cy="11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89574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400F52EF2E2E4EA2E7AD10528A2868" ma:contentTypeVersion="11" ma:contentTypeDescription="Create a new document." ma:contentTypeScope="" ma:versionID="43d0fca32a258a6183649195b6957799">
  <xsd:schema xmlns:xsd="http://www.w3.org/2001/XMLSchema" xmlns:xs="http://www.w3.org/2001/XMLSchema" xmlns:p="http://schemas.microsoft.com/office/2006/metadata/properties" xmlns:ns2="54de7868-9f28-4787-8e5d-152138b109bb" xmlns:ns3="fd30ae77-ff54-46b1-bce1-e7c3c6033b34" targetNamespace="http://schemas.microsoft.com/office/2006/metadata/properties" ma:root="true" ma:fieldsID="822daf45bfee9bb3e08ba64dd26f64e8" ns2:_="" ns3:_="">
    <xsd:import namespace="54de7868-9f28-4787-8e5d-152138b109bb"/>
    <xsd:import namespace="fd30ae77-ff54-46b1-bce1-e7c3c6033b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de7868-9f28-4787-8e5d-152138b109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4db6c2b-1d60-4e17-aa9e-0180e2e79b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30ae77-ff54-46b1-bce1-e7c3c6033b3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179f503-9288-4b29-9c5b-cdb5d343671c}" ma:internalName="TaxCatchAll" ma:showField="CatchAllData" ma:web="fd30ae77-ff54-46b1-bce1-e7c3c6033b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d30ae77-ff54-46b1-bce1-e7c3c6033b34" xsi:nil="true"/>
    <lcf76f155ced4ddcb4097134ff3c332f xmlns="54de7868-9f28-4787-8e5d-152138b109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F5BD194-8788-4E90-B62A-6128069577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de7868-9f28-4787-8e5d-152138b109bb"/>
    <ds:schemaRef ds:uri="fd30ae77-ff54-46b1-bce1-e7c3c6033b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35EED5-EDDB-4AA3-A402-628466DE99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4D92EB-4260-4C4A-8AAE-B60FA9E74099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fd30ae77-ff54-46b1-bce1-e7c3c6033b34"/>
    <ds:schemaRef ds:uri="http://schemas.openxmlformats.org/package/2006/metadata/core-properties"/>
    <ds:schemaRef ds:uri="54de7868-9f28-4787-8e5d-152138b109b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1427</TotalTime>
  <Words>1045</Words>
  <Application>Microsoft Office PowerPoint</Application>
  <PresentationFormat>Widescreen</PresentationFormat>
  <Paragraphs>205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Franklin Gothic Book</vt:lpstr>
      <vt:lpstr>Wingdings</vt:lpstr>
      <vt:lpstr>XCCW Joined 1a</vt:lpstr>
      <vt:lpstr>Crop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 Lally</dc:creator>
  <cp:lastModifiedBy>James Brooks</cp:lastModifiedBy>
  <cp:revision>163</cp:revision>
  <cp:lastPrinted>2021-09-15T15:39:33Z</cp:lastPrinted>
  <dcterms:created xsi:type="dcterms:W3CDTF">2021-09-12T15:38:16Z</dcterms:created>
  <dcterms:modified xsi:type="dcterms:W3CDTF">2026-09-07T15:01:05Z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0x010100DA400F52EF2E2E4EA2E7AD10528A2868</vt:lpwstr>
  </property>
</Properties>
</file>