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5119350" cy="10691813"/>
  <p:notesSz cx="6858000" cy="9144000"/>
  <p:embeddedFontLst>
    <p:embeddedFont>
      <p:font typeface="Gill Sans" panose="020B0604020202020204" charset="0"/>
      <p:regular r:id="rId6"/>
      <p:bold r:id="rId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747775"/>
          </p15:clr>
        </p15:guide>
        <p15:guide id="2" pos="4762">
          <p15:clr>
            <a:srgbClr val="747775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2" roundtripDataSignature="AMtx7mjb+ppbZgrvzxWOc3gbHyvoPdZXx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1B6249F-57C2-4947-9AF9-4CECBF092EF8}" v="8" dt="2026-02-27T09:07:35.397"/>
  </p1510:revLst>
</p1510:revInfo>
</file>

<file path=ppt/tableStyles.xml><?xml version="1.0" encoding="utf-8"?>
<a:tblStyleLst xmlns:a="http://schemas.openxmlformats.org/drawingml/2006/main" def="{98434107-31D1-44F0-8027-88CE1E2A73F1}">
  <a:tblStyle styleId="{98434107-31D1-44F0-8027-88CE1E2A73F1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0" d="100"/>
          <a:sy n="50" d="100"/>
        </p:scale>
        <p:origin x="1445" y="53"/>
      </p:cViewPr>
      <p:guideLst>
        <p:guide orient="horz" pos="3368"/>
        <p:guide pos="476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customschemas.google.com/relationships/presentationmetadata" Target="metadata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5" Type="http://schemas.openxmlformats.org/officeDocument/2006/relationships/notesMaster" Target="notesMasters/notesMaster1.xml"/><Relationship Id="rId15" Type="http://schemas.openxmlformats.org/officeDocument/2006/relationships/theme" Target="theme/theme1.xml"/><Relationship Id="rId4" Type="http://schemas.openxmlformats.org/officeDocument/2006/relationships/slide" Target="slides/slide3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004762" y="685800"/>
            <a:ext cx="48492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98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98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5" name="Google Shape;11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98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6" name="Google Shape;18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"/>
          <p:cNvSpPr txBox="1">
            <a:spLocks noGrp="1"/>
          </p:cNvSpPr>
          <p:nvPr>
            <p:ph type="ctrTitle"/>
          </p:nvPr>
        </p:nvSpPr>
        <p:spPr>
          <a:xfrm>
            <a:off x="515423" y="1547778"/>
            <a:ext cx="14089200" cy="42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4125" tIns="164125" rIns="164125" bIns="1641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9pPr>
          </a:lstStyle>
          <a:p>
            <a:endParaRPr/>
          </a:p>
        </p:txBody>
      </p:sp>
      <p:sp>
        <p:nvSpPr>
          <p:cNvPr id="11" name="Google Shape;11;p5"/>
          <p:cNvSpPr txBox="1">
            <a:spLocks noGrp="1"/>
          </p:cNvSpPr>
          <p:nvPr>
            <p:ph type="subTitle" idx="1"/>
          </p:nvPr>
        </p:nvSpPr>
        <p:spPr>
          <a:xfrm>
            <a:off x="515409" y="5891409"/>
            <a:ext cx="14089200" cy="16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4125" tIns="164125" rIns="164125" bIns="1641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endParaRPr/>
          </a:p>
        </p:txBody>
      </p:sp>
      <p:sp>
        <p:nvSpPr>
          <p:cNvPr id="12" name="Google Shape;12;p5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2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4125" tIns="164125" rIns="164125" bIns="1641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6"/>
          <p:cNvSpPr txBox="1">
            <a:spLocks noGrp="1"/>
          </p:cNvSpPr>
          <p:nvPr>
            <p:ph type="title"/>
          </p:nvPr>
        </p:nvSpPr>
        <p:spPr>
          <a:xfrm>
            <a:off x="515409" y="4471058"/>
            <a:ext cx="14089200" cy="17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4125" tIns="164125" rIns="164125" bIns="1641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9pPr>
          </a:lstStyle>
          <a:p>
            <a:endParaRPr/>
          </a:p>
        </p:txBody>
      </p:sp>
      <p:sp>
        <p:nvSpPr>
          <p:cNvPr id="15" name="Google Shape;15;p6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2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4125" tIns="164125" rIns="164125" bIns="1641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7"/>
          <p:cNvSpPr txBox="1">
            <a:spLocks noGrp="1"/>
          </p:cNvSpPr>
          <p:nvPr>
            <p:ph type="title"/>
          </p:nvPr>
        </p:nvSpPr>
        <p:spPr>
          <a:xfrm>
            <a:off x="515409" y="925091"/>
            <a:ext cx="140892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4125" tIns="164125" rIns="164125" bIns="1641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7"/>
          <p:cNvSpPr txBox="1">
            <a:spLocks noGrp="1"/>
          </p:cNvSpPr>
          <p:nvPr>
            <p:ph type="body" idx="1"/>
          </p:nvPr>
        </p:nvSpPr>
        <p:spPr>
          <a:xfrm>
            <a:off x="515409" y="2395696"/>
            <a:ext cx="14089200" cy="71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4125" tIns="164125" rIns="164125" bIns="164125" anchor="t" anchorCtr="0">
            <a:normAutofit/>
          </a:bodyPr>
          <a:lstStyle>
            <a:lvl1pPr marL="457200" lvl="0" indent="-431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  <a:defRPr/>
            </a:lvl1pPr>
            <a:lvl2pPr marL="914400" lvl="1" indent="-3873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○"/>
              <a:defRPr/>
            </a:lvl2pPr>
            <a:lvl3pPr marL="1371600" lvl="2" indent="-3873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■"/>
              <a:defRPr/>
            </a:lvl3pPr>
            <a:lvl4pPr marL="1828800" lvl="3" indent="-3873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  <a:defRPr/>
            </a:lvl4pPr>
            <a:lvl5pPr marL="2286000" lvl="4" indent="-3873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○"/>
              <a:defRPr/>
            </a:lvl5pPr>
            <a:lvl6pPr marL="2743200" lvl="5" indent="-3873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■"/>
              <a:defRPr/>
            </a:lvl6pPr>
            <a:lvl7pPr marL="3200400" lvl="6" indent="-3873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  <a:defRPr/>
            </a:lvl7pPr>
            <a:lvl8pPr marL="3657600" lvl="7" indent="-3873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○"/>
              <a:defRPr/>
            </a:lvl8pPr>
            <a:lvl9pPr marL="4114800" lvl="8" indent="-3873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7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2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4125" tIns="164125" rIns="164125" bIns="1641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8"/>
          <p:cNvSpPr txBox="1">
            <a:spLocks noGrp="1"/>
          </p:cNvSpPr>
          <p:nvPr>
            <p:ph type="title"/>
          </p:nvPr>
        </p:nvSpPr>
        <p:spPr>
          <a:xfrm>
            <a:off x="515409" y="925091"/>
            <a:ext cx="140892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4125" tIns="164125" rIns="164125" bIns="1641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body" idx="1"/>
          </p:nvPr>
        </p:nvSpPr>
        <p:spPr>
          <a:xfrm>
            <a:off x="515409" y="2395696"/>
            <a:ext cx="6614100" cy="71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4125" tIns="164125" rIns="164125" bIns="164125" anchor="t" anchorCtr="0">
            <a:normAutofit/>
          </a:bodyPr>
          <a:lstStyle>
            <a:lvl1pPr marL="457200" lvl="0" indent="-3873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  <a:defRPr sz="2500"/>
            </a:lvl1pPr>
            <a:lvl2pPr marL="914400" lvl="1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2pPr>
            <a:lvl3pPr marL="1371600" lvl="2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23" name="Google Shape;23;p8"/>
          <p:cNvSpPr txBox="1">
            <a:spLocks noGrp="1"/>
          </p:cNvSpPr>
          <p:nvPr>
            <p:ph type="body" idx="2"/>
          </p:nvPr>
        </p:nvSpPr>
        <p:spPr>
          <a:xfrm>
            <a:off x="7990583" y="2395696"/>
            <a:ext cx="6614100" cy="71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4125" tIns="164125" rIns="164125" bIns="164125" anchor="t" anchorCtr="0">
            <a:normAutofit/>
          </a:bodyPr>
          <a:lstStyle>
            <a:lvl1pPr marL="457200" lvl="0" indent="-3873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  <a:defRPr sz="2500"/>
            </a:lvl1pPr>
            <a:lvl2pPr marL="914400" lvl="1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2pPr>
            <a:lvl3pPr marL="1371600" lvl="2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24" name="Google Shape;24;p8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2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4125" tIns="164125" rIns="164125" bIns="1641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"/>
          <p:cNvSpPr txBox="1">
            <a:spLocks noGrp="1"/>
          </p:cNvSpPr>
          <p:nvPr>
            <p:ph type="title"/>
          </p:nvPr>
        </p:nvSpPr>
        <p:spPr>
          <a:xfrm>
            <a:off x="515409" y="925091"/>
            <a:ext cx="140892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4125" tIns="164125" rIns="164125" bIns="1641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9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2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4125" tIns="164125" rIns="164125" bIns="1641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0"/>
          <p:cNvSpPr txBox="1">
            <a:spLocks noGrp="1"/>
          </p:cNvSpPr>
          <p:nvPr>
            <p:ph type="title"/>
          </p:nvPr>
        </p:nvSpPr>
        <p:spPr>
          <a:xfrm>
            <a:off x="515409" y="1154948"/>
            <a:ext cx="4643100" cy="157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4125" tIns="164125" rIns="164125" bIns="1641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9pPr>
          </a:lstStyle>
          <a:p>
            <a:endParaRPr/>
          </a:p>
        </p:txBody>
      </p:sp>
      <p:sp>
        <p:nvSpPr>
          <p:cNvPr id="30" name="Google Shape;30;p10"/>
          <p:cNvSpPr txBox="1">
            <a:spLocks noGrp="1"/>
          </p:cNvSpPr>
          <p:nvPr>
            <p:ph type="body" idx="1"/>
          </p:nvPr>
        </p:nvSpPr>
        <p:spPr>
          <a:xfrm>
            <a:off x="515409" y="2888617"/>
            <a:ext cx="4643100" cy="660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4125" tIns="164125" rIns="164125" bIns="164125" anchor="t" anchorCtr="0">
            <a:normAutofit/>
          </a:bodyPr>
          <a:lstStyle>
            <a:lvl1pPr marL="457200" lvl="0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1pPr>
            <a:lvl2pPr marL="914400" lvl="1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2pPr>
            <a:lvl3pPr marL="1371600" lvl="2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31" name="Google Shape;31;p10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2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4125" tIns="164125" rIns="164125" bIns="1641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1"/>
          <p:cNvSpPr txBox="1">
            <a:spLocks noGrp="1"/>
          </p:cNvSpPr>
          <p:nvPr>
            <p:ph type="title"/>
          </p:nvPr>
        </p:nvSpPr>
        <p:spPr>
          <a:xfrm>
            <a:off x="810650" y="935745"/>
            <a:ext cx="10529400" cy="850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4125" tIns="164125" rIns="164125" bIns="1641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600"/>
              <a:buNone/>
              <a:defRPr sz="8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600"/>
              <a:buNone/>
              <a:defRPr sz="8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600"/>
              <a:buNone/>
              <a:defRPr sz="8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600"/>
              <a:buNone/>
              <a:defRPr sz="8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600"/>
              <a:buNone/>
              <a:defRPr sz="8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600"/>
              <a:buNone/>
              <a:defRPr sz="8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600"/>
              <a:buNone/>
              <a:defRPr sz="8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600"/>
              <a:buNone/>
              <a:defRPr sz="8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600"/>
              <a:buNone/>
              <a:defRPr sz="8600"/>
            </a:lvl9pPr>
          </a:lstStyle>
          <a:p>
            <a:endParaRPr/>
          </a:p>
        </p:txBody>
      </p:sp>
      <p:sp>
        <p:nvSpPr>
          <p:cNvPr id="34" name="Google Shape;34;p11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2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4125" tIns="164125" rIns="164125" bIns="1641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2"/>
          <p:cNvSpPr/>
          <p:nvPr/>
        </p:nvSpPr>
        <p:spPr>
          <a:xfrm>
            <a:off x="7560000" y="-260"/>
            <a:ext cx="756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64125" tIns="164125" rIns="164125" bIns="1641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2"/>
          <p:cNvSpPr txBox="1">
            <a:spLocks noGrp="1"/>
          </p:cNvSpPr>
          <p:nvPr>
            <p:ph type="title"/>
          </p:nvPr>
        </p:nvSpPr>
        <p:spPr>
          <a:xfrm>
            <a:off x="439016" y="2563450"/>
            <a:ext cx="6688800" cy="30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4125" tIns="164125" rIns="164125" bIns="1641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9pPr>
          </a:lstStyle>
          <a:p>
            <a:endParaRPr/>
          </a:p>
        </p:txBody>
      </p:sp>
      <p:sp>
        <p:nvSpPr>
          <p:cNvPr id="38" name="Google Shape;38;p12"/>
          <p:cNvSpPr txBox="1">
            <a:spLocks noGrp="1"/>
          </p:cNvSpPr>
          <p:nvPr>
            <p:ph type="subTitle" idx="1"/>
          </p:nvPr>
        </p:nvSpPr>
        <p:spPr>
          <a:xfrm>
            <a:off x="439016" y="5826865"/>
            <a:ext cx="6688800" cy="256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4125" tIns="164125" rIns="164125" bIns="1641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39" name="Google Shape;39;p12"/>
          <p:cNvSpPr txBox="1">
            <a:spLocks noGrp="1"/>
          </p:cNvSpPr>
          <p:nvPr>
            <p:ph type="body" idx="2"/>
          </p:nvPr>
        </p:nvSpPr>
        <p:spPr>
          <a:xfrm>
            <a:off x="8167677" y="1505164"/>
            <a:ext cx="6344700" cy="76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4125" tIns="164125" rIns="164125" bIns="164125" anchor="ctr" anchorCtr="0">
            <a:normAutofit/>
          </a:bodyPr>
          <a:lstStyle>
            <a:lvl1pPr marL="457200" lvl="0" indent="-431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  <a:defRPr/>
            </a:lvl1pPr>
            <a:lvl2pPr marL="914400" lvl="1" indent="-3873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○"/>
              <a:defRPr/>
            </a:lvl2pPr>
            <a:lvl3pPr marL="1371600" lvl="2" indent="-3873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■"/>
              <a:defRPr/>
            </a:lvl3pPr>
            <a:lvl4pPr marL="1828800" lvl="3" indent="-3873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  <a:defRPr/>
            </a:lvl4pPr>
            <a:lvl5pPr marL="2286000" lvl="4" indent="-3873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○"/>
              <a:defRPr/>
            </a:lvl5pPr>
            <a:lvl6pPr marL="2743200" lvl="5" indent="-3873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■"/>
              <a:defRPr/>
            </a:lvl6pPr>
            <a:lvl7pPr marL="3200400" lvl="6" indent="-3873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  <a:defRPr/>
            </a:lvl7pPr>
            <a:lvl8pPr marL="3657600" lvl="7" indent="-3873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○"/>
              <a:defRPr/>
            </a:lvl8pPr>
            <a:lvl9pPr marL="4114800" lvl="8" indent="-3873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12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2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4125" tIns="164125" rIns="164125" bIns="1641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3"/>
          <p:cNvSpPr txBox="1">
            <a:spLocks noGrp="1"/>
          </p:cNvSpPr>
          <p:nvPr>
            <p:ph type="body" idx="1"/>
          </p:nvPr>
        </p:nvSpPr>
        <p:spPr>
          <a:xfrm>
            <a:off x="515409" y="8794266"/>
            <a:ext cx="9919200" cy="12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4125" tIns="164125" rIns="164125" bIns="1641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3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2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4125" tIns="164125" rIns="164125" bIns="1641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4"/>
          <p:cNvSpPr txBox="1">
            <a:spLocks noGrp="1"/>
          </p:cNvSpPr>
          <p:nvPr>
            <p:ph type="title" hasCustomPrompt="1"/>
          </p:nvPr>
        </p:nvSpPr>
        <p:spPr>
          <a:xfrm>
            <a:off x="515409" y="2299346"/>
            <a:ext cx="14089200" cy="408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4125" tIns="164125" rIns="164125" bIns="1641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500"/>
              <a:buNone/>
              <a:defRPr sz="21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500"/>
              <a:buNone/>
              <a:defRPr sz="21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500"/>
              <a:buNone/>
              <a:defRPr sz="21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500"/>
              <a:buNone/>
              <a:defRPr sz="21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500"/>
              <a:buNone/>
              <a:defRPr sz="21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500"/>
              <a:buNone/>
              <a:defRPr sz="21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500"/>
              <a:buNone/>
              <a:defRPr sz="21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500"/>
              <a:buNone/>
              <a:defRPr sz="21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500"/>
              <a:buNone/>
              <a:defRPr sz="21500"/>
            </a:lvl9pPr>
          </a:lstStyle>
          <a:p>
            <a:r>
              <a:t>xx%</a:t>
            </a:r>
          </a:p>
        </p:txBody>
      </p:sp>
      <p:sp>
        <p:nvSpPr>
          <p:cNvPr id="46" name="Google Shape;46;p14"/>
          <p:cNvSpPr txBox="1">
            <a:spLocks noGrp="1"/>
          </p:cNvSpPr>
          <p:nvPr>
            <p:ph type="body" idx="1"/>
          </p:nvPr>
        </p:nvSpPr>
        <p:spPr>
          <a:xfrm>
            <a:off x="515409" y="6552657"/>
            <a:ext cx="14089200" cy="27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4125" tIns="164125" rIns="164125" bIns="164125" anchor="t" anchorCtr="0">
            <a:normAutofit/>
          </a:bodyPr>
          <a:lstStyle>
            <a:lvl1pPr marL="457200" lvl="0" indent="-431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  <a:defRPr/>
            </a:lvl1pPr>
            <a:lvl2pPr marL="914400" lvl="1" indent="-3873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○"/>
              <a:defRPr/>
            </a:lvl2pPr>
            <a:lvl3pPr marL="1371600" lvl="2" indent="-3873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■"/>
              <a:defRPr/>
            </a:lvl3pPr>
            <a:lvl4pPr marL="1828800" lvl="3" indent="-3873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  <a:defRPr/>
            </a:lvl4pPr>
            <a:lvl5pPr marL="2286000" lvl="4" indent="-3873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○"/>
              <a:defRPr/>
            </a:lvl5pPr>
            <a:lvl6pPr marL="2743200" lvl="5" indent="-3873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■"/>
              <a:defRPr/>
            </a:lvl6pPr>
            <a:lvl7pPr marL="3200400" lvl="6" indent="-3873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  <a:defRPr/>
            </a:lvl7pPr>
            <a:lvl8pPr marL="3657600" lvl="7" indent="-3873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○"/>
              <a:defRPr/>
            </a:lvl8pPr>
            <a:lvl9pPr marL="4114800" lvl="8" indent="-3873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4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2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4125" tIns="164125" rIns="164125" bIns="1641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5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2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4125" tIns="164125" rIns="164125" bIns="1641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"/>
          <p:cNvSpPr txBox="1">
            <a:spLocks noGrp="1"/>
          </p:cNvSpPr>
          <p:nvPr>
            <p:ph type="title"/>
          </p:nvPr>
        </p:nvSpPr>
        <p:spPr>
          <a:xfrm>
            <a:off x="515409" y="925091"/>
            <a:ext cx="140892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4125" tIns="164125" rIns="164125" bIns="1641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  <a:defRPr sz="5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  <a:defRPr sz="5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  <a:defRPr sz="5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  <a:defRPr sz="5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  <a:defRPr sz="5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  <a:defRPr sz="5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  <a:defRPr sz="5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  <a:defRPr sz="5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  <a:defRPr sz="5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4"/>
          <p:cNvSpPr txBox="1">
            <a:spLocks noGrp="1"/>
          </p:cNvSpPr>
          <p:nvPr>
            <p:ph type="body" idx="1"/>
          </p:nvPr>
        </p:nvSpPr>
        <p:spPr>
          <a:xfrm>
            <a:off x="515409" y="2395696"/>
            <a:ext cx="14089200" cy="71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4125" tIns="164125" rIns="164125" bIns="164125" anchor="t" anchorCtr="0">
            <a:normAutofit/>
          </a:bodyPr>
          <a:lstStyle>
            <a:lvl1pPr marL="457200" marR="0" lvl="0" indent="-431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Char char="●"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rial"/>
              <a:buChar char="○"/>
              <a:defRPr sz="2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rial"/>
              <a:buChar char="■"/>
              <a:defRPr sz="2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rial"/>
              <a:buChar char="●"/>
              <a:defRPr sz="2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rial"/>
              <a:buChar char="○"/>
              <a:defRPr sz="2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rial"/>
              <a:buChar char="■"/>
              <a:defRPr sz="2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rial"/>
              <a:buChar char="●"/>
              <a:defRPr sz="2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rial"/>
              <a:buChar char="○"/>
              <a:defRPr sz="2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rial"/>
              <a:buChar char="■"/>
              <a:defRPr sz="2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4"/>
          <p:cNvSpPr txBox="1">
            <a:spLocks noGrp="1"/>
          </p:cNvSpPr>
          <p:nvPr>
            <p:ph type="sldNum" idx="12"/>
          </p:nvPr>
        </p:nvSpPr>
        <p:spPr>
          <a:xfrm>
            <a:off x="14009576" y="9693616"/>
            <a:ext cx="9072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4125" tIns="164125" rIns="164125" bIns="1641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 txBox="1"/>
          <p:nvPr/>
        </p:nvSpPr>
        <p:spPr>
          <a:xfrm>
            <a:off x="597151" y="1328750"/>
            <a:ext cx="8956800" cy="4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GB" sz="1800" b="1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W/C 13/04, 04/05, 25/05, 15/06, 06/07, 27/07, 17/08, 07/09, 28/09, 19/10</a:t>
            </a:r>
            <a:endParaRPr sz="1800" b="1" i="0" u="none" strike="noStrike" cap="none">
              <a:solidFill>
                <a:schemeClr val="dk2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GB" sz="1700" b="1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endParaRPr sz="1700" b="1" i="0" u="none" strike="noStrike" cap="none">
              <a:solidFill>
                <a:schemeClr val="dk2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55" name="Google Shape;55;p1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595411" y="1373550"/>
            <a:ext cx="431292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" title="Protein Power@4x-8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2569005" y="6348525"/>
            <a:ext cx="378481" cy="27285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" title="Oily Fish@4x-8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2602012" y="4486210"/>
            <a:ext cx="444495" cy="184839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" title="Fruit@4x-8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-2513994" y="1989921"/>
            <a:ext cx="268457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" title="Plant power@4x-8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-2555803" y="4952950"/>
            <a:ext cx="352075" cy="466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" title="Wholemeal@4x-8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-2538199" y="3257870"/>
            <a:ext cx="316867" cy="413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" title="Good for Gut@4x-8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-2573406" y="5701348"/>
            <a:ext cx="387283" cy="365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" title="Nutritionist@4x-8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-2564605" y="2606291"/>
            <a:ext cx="369679" cy="369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" title="Vegetarian@4x-8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-2549201" y="3953457"/>
            <a:ext cx="338872" cy="250852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"/>
          <p:cNvSpPr txBox="1"/>
          <p:nvPr/>
        </p:nvSpPr>
        <p:spPr>
          <a:xfrm>
            <a:off x="-2844650" y="523150"/>
            <a:ext cx="1863600" cy="56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GB" sz="17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Copy and paste onto menu</a:t>
            </a:r>
            <a:endParaRPr sz="17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65" name="Google Shape;65;p1"/>
          <p:cNvGraphicFramePr/>
          <p:nvPr/>
        </p:nvGraphicFramePr>
        <p:xfrm>
          <a:off x="609613" y="6068788"/>
          <a:ext cx="13900750" cy="990570"/>
        </p:xfrm>
        <a:graphic>
          <a:graphicData uri="http://schemas.openxmlformats.org/drawingml/2006/table">
            <a:tbl>
              <a:tblPr>
                <a:noFill/>
                <a:tableStyleId>{98434107-31D1-44F0-8027-88CE1E2A73F1}</a:tableStyleId>
              </a:tblPr>
              <a:tblGrid>
                <a:gridCol w="2780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Homemade Tomato Sauce</a:t>
                      </a:r>
                      <a:endParaRPr sz="1700" b="1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endParaRPr sz="1700" b="1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Arial"/>
                        <a:buNone/>
                      </a:pPr>
                      <a:r>
                        <a:rPr lang="en-GB" sz="17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Jacket Potato</a:t>
                      </a:r>
                      <a:r>
                        <a:rPr lang="en-GB" sz="19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 </a:t>
                      </a:r>
                      <a:r>
                        <a:rPr lang="en-GB" sz="1700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with a choice of Cheese or Baked Beans or Tuna Mayo</a:t>
                      </a:r>
                      <a:endParaRPr sz="1700" b="1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Nut Free Spinach &amp; Basil Pesto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Jacket Potato</a:t>
                      </a:r>
                      <a:r>
                        <a:rPr lang="en-GB" sz="19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 </a:t>
                      </a:r>
                      <a:r>
                        <a:rPr lang="en-GB" sz="1700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with a choice of Cheese or Baked Beans or Tuna Mayo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Homemade Tomato Sauce</a:t>
                      </a:r>
                      <a:endParaRPr sz="1700" b="1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6" name="Google Shape;66;p1"/>
          <p:cNvGraphicFramePr/>
          <p:nvPr/>
        </p:nvGraphicFramePr>
        <p:xfrm>
          <a:off x="599700" y="7803663"/>
          <a:ext cx="13900750" cy="701010"/>
        </p:xfrm>
        <a:graphic>
          <a:graphicData uri="http://schemas.openxmlformats.org/drawingml/2006/table">
            <a:tbl>
              <a:tblPr>
                <a:noFill/>
                <a:tableStyleId>{98434107-31D1-44F0-8027-88CE1E2A73F1}</a:tableStyleId>
              </a:tblPr>
              <a:tblGrid>
                <a:gridCol w="2780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Apple Sponge &amp; Custard</a:t>
                      </a:r>
                      <a:endParaRPr sz="1400" u="none" strike="noStrike" cap="none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Jelly &amp; Fruit Slices</a:t>
                      </a:r>
                      <a:endParaRPr sz="1700" b="1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Carrot &amp; Cinnamon Cookies </a:t>
                      </a:r>
                      <a:endParaRPr sz="1700" b="1" u="none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Fruit Salad</a:t>
                      </a:r>
                      <a:endParaRPr sz="1700" b="1" u="none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Chocolate &amp; Vanilla Shortbread</a:t>
                      </a:r>
                      <a:endParaRPr sz="140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67" name="Google Shape;67;p1" title="Vegetarian@4x-8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36449" y="3787057"/>
            <a:ext cx="338872" cy="25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" title="Vegetarian@4x-8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4321774" y="3787057"/>
            <a:ext cx="338872" cy="25085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9" name="Google Shape;69;p1"/>
          <p:cNvCxnSpPr/>
          <p:nvPr/>
        </p:nvCxnSpPr>
        <p:spPr>
          <a:xfrm rot="10800000" flipH="1">
            <a:off x="2118310" y="3518847"/>
            <a:ext cx="11049300" cy="20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0" name="Google Shape;70;p1"/>
          <p:cNvCxnSpPr/>
          <p:nvPr/>
        </p:nvCxnSpPr>
        <p:spPr>
          <a:xfrm rot="10800000" flipH="1">
            <a:off x="1998560" y="4930673"/>
            <a:ext cx="11049300" cy="20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1" name="Google Shape;71;p1"/>
          <p:cNvCxnSpPr/>
          <p:nvPr/>
        </p:nvCxnSpPr>
        <p:spPr>
          <a:xfrm rot="10800000" flipH="1">
            <a:off x="2224473" y="7220797"/>
            <a:ext cx="11049300" cy="20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2" name="Google Shape;72;p1"/>
          <p:cNvSpPr txBox="1"/>
          <p:nvPr/>
        </p:nvSpPr>
        <p:spPr>
          <a:xfrm>
            <a:off x="6733950" y="588850"/>
            <a:ext cx="1652100" cy="56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GB" sz="3200" b="1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Week 1</a:t>
            </a:r>
            <a:endParaRPr sz="3200" b="1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73" name="Google Shape;73;p1"/>
          <p:cNvCxnSpPr/>
          <p:nvPr/>
        </p:nvCxnSpPr>
        <p:spPr>
          <a:xfrm rot="10800000" flipH="1">
            <a:off x="2194510" y="7783947"/>
            <a:ext cx="11049300" cy="20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graphicFrame>
        <p:nvGraphicFramePr>
          <p:cNvPr id="74" name="Google Shape;74;p1"/>
          <p:cNvGraphicFramePr/>
          <p:nvPr>
            <p:extLst>
              <p:ext uri="{D42A27DB-BD31-4B8C-83A1-F6EECF244321}">
                <p14:modId xmlns:p14="http://schemas.microsoft.com/office/powerpoint/2010/main" val="49239176"/>
              </p:ext>
            </p:extLst>
          </p:nvPr>
        </p:nvGraphicFramePr>
        <p:xfrm>
          <a:off x="768763" y="7294363"/>
          <a:ext cx="13900750" cy="472410"/>
        </p:xfrm>
        <a:graphic>
          <a:graphicData uri="http://schemas.openxmlformats.org/drawingml/2006/table">
            <a:tbl>
              <a:tblPr>
                <a:noFill/>
                <a:tableStyleId>{98434107-31D1-44F0-8027-88CE1E2A73F1}</a:tableStyleId>
              </a:tblPr>
              <a:tblGrid>
                <a:gridCol w="2780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1000">
                <a:tc gridSpan="5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Arial"/>
                        <a:buNone/>
                      </a:pPr>
                      <a:r>
                        <a:rPr lang="en-GB" sz="1700" b="1" dirty="0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&lt; —------- Available Daily - Freshly Baked Baguette</a:t>
                      </a:r>
                      <a:r>
                        <a:rPr lang="en-GB" sz="1900" b="1" dirty="0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 </a:t>
                      </a:r>
                      <a:r>
                        <a:rPr lang="en-GB" sz="1700" dirty="0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with a choice of fillings  </a:t>
                      </a:r>
                      <a:r>
                        <a:rPr lang="en-GB" sz="1700" b="1" dirty="0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—------- &gt;</a:t>
                      </a:r>
                      <a:endParaRPr sz="1500" u="none" strike="noStrike" cap="none"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75" name="Google Shape;75;p1" title="Nutritionist@4x-8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872032" y="6704044"/>
            <a:ext cx="369679" cy="369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" title="Nutritionist@4x-8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1026845" y="6798254"/>
            <a:ext cx="369679" cy="369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0127" y="6721648"/>
            <a:ext cx="431292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" title="Nutritionist@4x-8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2997232" y="6704044"/>
            <a:ext cx="369679" cy="369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495327" y="6721648"/>
            <a:ext cx="431292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" title="Protein Power@4x-8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08433" y="3022384"/>
            <a:ext cx="378481" cy="272857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" title="Fruit@4x-8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224755" y="8599696"/>
            <a:ext cx="268457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" title="Fruit@4x-8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748480" y="8599696"/>
            <a:ext cx="268457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" title="Nutritionist@4x-8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594419" y="8582091"/>
            <a:ext cx="369679" cy="369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" title="Nutritionist@4x-8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0121419" y="8582091"/>
            <a:ext cx="369679" cy="369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95563" y="8536275"/>
            <a:ext cx="431292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65288" y="8599700"/>
            <a:ext cx="431292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" title="Wholemeal@4x-8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-2538199" y="3257870"/>
            <a:ext cx="316867" cy="413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" title="Wholemeal@4x-8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229852" y="6682039"/>
            <a:ext cx="316867" cy="413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" title="Wholemeal@4x-8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3437539" y="6682039"/>
            <a:ext cx="316867" cy="413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" title="Wholemeal@4x-8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461027" y="6710576"/>
            <a:ext cx="316867" cy="41368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91" name="Google Shape;91;p1"/>
          <p:cNvGraphicFramePr/>
          <p:nvPr/>
        </p:nvGraphicFramePr>
        <p:xfrm>
          <a:off x="599688" y="4918200"/>
          <a:ext cx="13900750" cy="1132700"/>
        </p:xfrm>
        <a:graphic>
          <a:graphicData uri="http://schemas.openxmlformats.org/drawingml/2006/table">
            <a:tbl>
              <a:tblPr>
                <a:noFill/>
                <a:tableStyleId>{98434107-31D1-44F0-8027-88CE1E2A73F1}</a:tableStyleId>
              </a:tblPr>
              <a:tblGrid>
                <a:gridCol w="2780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132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600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Rice &amp; Mixed Salad</a:t>
                      </a:r>
                      <a:endParaRPr sz="1600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Baked Potato Wedges &amp; Coleslaw or Salad</a:t>
                      </a:r>
                      <a:endParaRPr sz="1600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600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Roasted Potatoes, Carrots &amp; Sweetcorn</a:t>
                      </a:r>
                      <a:endParaRPr sz="1600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600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Creamy Mash &amp; Green Beans </a:t>
                      </a:r>
                      <a:endParaRPr sz="1600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600" u="none" strike="noStrike" cap="non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Chips &amp; </a:t>
                      </a:r>
                      <a:r>
                        <a:rPr lang="en-GB" sz="1600" u="none" strike="noStrike" cap="non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Baked </a:t>
                      </a:r>
                      <a:r>
                        <a:rPr lang="en-GB" sz="1600" u="none" strike="noStrike" cap="non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Beans</a:t>
                      </a:r>
                      <a:endParaRPr sz="1600" u="none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2" name="Google Shape;92;p1"/>
          <p:cNvSpPr txBox="1"/>
          <p:nvPr/>
        </p:nvSpPr>
        <p:spPr>
          <a:xfrm rot="-5400000">
            <a:off x="40050" y="5041450"/>
            <a:ext cx="1295400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1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rPr>
              <a:t>SIDES</a:t>
            </a:r>
            <a:endParaRPr sz="1200" b="1" i="0" u="none" strike="noStrike" cap="none">
              <a:solidFill>
                <a:schemeClr val="dk2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3" name="Google Shape;93;p1"/>
          <p:cNvSpPr txBox="1"/>
          <p:nvPr/>
        </p:nvSpPr>
        <p:spPr>
          <a:xfrm rot="-5400000">
            <a:off x="40050" y="6362125"/>
            <a:ext cx="1295400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1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rPr>
              <a:t>PENNE PASTA WITH</a:t>
            </a:r>
            <a:endParaRPr sz="1200" b="1" i="0" u="none" strike="noStrike" cap="none">
              <a:solidFill>
                <a:schemeClr val="dk2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94" name="Google Shape;94;p1"/>
          <p:cNvCxnSpPr/>
          <p:nvPr/>
        </p:nvCxnSpPr>
        <p:spPr>
          <a:xfrm rot="10800000" flipH="1">
            <a:off x="2224485" y="5934660"/>
            <a:ext cx="11049300" cy="20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5" name="Google Shape;95;p1"/>
          <p:cNvSpPr txBox="1"/>
          <p:nvPr/>
        </p:nvSpPr>
        <p:spPr>
          <a:xfrm rot="5400000">
            <a:off x="13710950" y="5051050"/>
            <a:ext cx="1295400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1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rPr>
              <a:t>SIDES</a:t>
            </a:r>
            <a:endParaRPr sz="1200" b="1" i="0" u="none" strike="noStrike" cap="none">
              <a:solidFill>
                <a:schemeClr val="dk2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6" name="Google Shape;96;p1"/>
          <p:cNvSpPr txBox="1"/>
          <p:nvPr/>
        </p:nvSpPr>
        <p:spPr>
          <a:xfrm rot="5400000">
            <a:off x="13710950" y="6371725"/>
            <a:ext cx="1295400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1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rPr>
              <a:t>PENNE PASTA WITH</a:t>
            </a:r>
            <a:endParaRPr sz="1200" b="1" i="0" u="none" strike="noStrike" cap="none">
              <a:solidFill>
                <a:schemeClr val="dk2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aphicFrame>
        <p:nvGraphicFramePr>
          <p:cNvPr id="97" name="Google Shape;97;p1"/>
          <p:cNvGraphicFramePr/>
          <p:nvPr/>
        </p:nvGraphicFramePr>
        <p:xfrm>
          <a:off x="599700" y="2100200"/>
          <a:ext cx="13900750" cy="868650"/>
        </p:xfrm>
        <a:graphic>
          <a:graphicData uri="http://schemas.openxmlformats.org/drawingml/2006/table">
            <a:tbl>
              <a:tblPr>
                <a:noFill/>
                <a:tableStyleId>{98434107-31D1-44F0-8027-88CE1E2A73F1}</a:tableStyleId>
              </a:tblPr>
              <a:tblGrid>
                <a:gridCol w="2780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Mexican Chicken Wraps </a:t>
                      </a:r>
                      <a:endParaRPr sz="1700" b="1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Chicken &amp; Rice</a:t>
                      </a:r>
                      <a:endParaRPr sz="1400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Margherita Pizza </a:t>
                      </a:r>
                      <a:endParaRPr sz="1700" b="1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400" u="none" strike="noStrike" cap="non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Freshly Made Deep Pan Pizza</a:t>
                      </a:r>
                      <a:endParaRPr sz="1400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Roast Chicken</a:t>
                      </a:r>
                      <a:endParaRPr sz="1700" b="1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400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Roasted Marinated </a:t>
                      </a:r>
                      <a:endParaRPr sz="1400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400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Chicken Thigh</a:t>
                      </a:r>
                      <a:endParaRPr sz="140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Swedish Meatballs </a:t>
                      </a:r>
                      <a:endParaRPr sz="1700" b="1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400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Chicken &amp; Vegetable Meatballs</a:t>
                      </a:r>
                      <a:endParaRPr sz="1400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Fish Fingers</a:t>
                      </a:r>
                      <a:endParaRPr sz="1700" b="1" u="none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400" u="none" strike="noStrike" cap="non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Breaded Pollock Fish Fingers</a:t>
                      </a:r>
                      <a:endParaRPr sz="1400" u="none" strike="noStrike" cap="none">
                        <a:solidFill>
                          <a:srgbClr val="000000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8" name="Google Shape;98;p1"/>
          <p:cNvGraphicFramePr/>
          <p:nvPr/>
        </p:nvGraphicFramePr>
        <p:xfrm>
          <a:off x="599700" y="3518838"/>
          <a:ext cx="13900750" cy="960075"/>
        </p:xfrm>
        <a:graphic>
          <a:graphicData uri="http://schemas.openxmlformats.org/drawingml/2006/table">
            <a:tbl>
              <a:tblPr>
                <a:noFill/>
                <a:tableStyleId>{98434107-31D1-44F0-8027-88CE1E2A73F1}</a:tableStyleId>
              </a:tblPr>
              <a:tblGrid>
                <a:gridCol w="2780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600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Vegetable Enchiladas</a:t>
                      </a:r>
                      <a:endParaRPr sz="1700" b="1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Cheesy baked wraps</a:t>
                      </a:r>
                      <a:endParaRPr sz="1400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Pizza al Pesto </a:t>
                      </a:r>
                      <a:endParaRPr sz="1700" b="1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400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Freshly made deep pan Pizza</a:t>
                      </a:r>
                      <a:endParaRPr sz="1400" b="1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1700" b="1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Crispy Cheese &amp; Lentil Bake</a:t>
                      </a:r>
                      <a:endParaRPr sz="1700" b="1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Vegan Swedish Meatballs</a:t>
                      </a:r>
                      <a:endParaRPr sz="1700" b="1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400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Homemade Veggie Meatballs </a:t>
                      </a:r>
                      <a:endParaRPr sz="1700" b="1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600" b="1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Vegetable Fingers</a:t>
                      </a:r>
                      <a:endParaRPr sz="1600" b="1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400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Crispy Breaded</a:t>
                      </a:r>
                      <a:endParaRPr sz="1400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400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Vegetable Fingers </a:t>
                      </a:r>
                      <a:endParaRPr sz="1700" b="1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99" name="Google Shape;99;p1" title="Plant power@4x-8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728422" y="4296600"/>
            <a:ext cx="352075" cy="466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" title="Good for Gut@4x-8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898133" y="4269111"/>
            <a:ext cx="387283" cy="365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" title="Fruit@4x-8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922631" y="8541571"/>
            <a:ext cx="268457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" title="Nutritionist@4x-8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089295" y="4333991"/>
            <a:ext cx="369679" cy="369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" title="Good for Gut@4x-8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425819" y="4269111"/>
            <a:ext cx="387283" cy="365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" title="Nutritionist@4x-8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2874120" y="2920616"/>
            <a:ext cx="369679" cy="369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" title="Nutritionist@4x-8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681370" y="2973966"/>
            <a:ext cx="369679" cy="369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" title="Wholemeal@4x-8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353914" y="4311983"/>
            <a:ext cx="316867" cy="413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" title="Wholemeal@4x-8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746026" y="2839082"/>
            <a:ext cx="316867" cy="413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" title="Nutritionist@4x-8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0390384" y="4266904"/>
            <a:ext cx="369679" cy="369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" title="Vegetarian@4x-8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533149" y="8541571"/>
            <a:ext cx="338872" cy="25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" title="Vegetarian@4x-8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373324" y="8541582"/>
            <a:ext cx="338872" cy="25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00314" y="8600925"/>
            <a:ext cx="431292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" title="Nutritionist@4x-8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496570" y="6742454"/>
            <a:ext cx="369679" cy="3696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7" name="Google Shape;117;p2"/>
          <p:cNvGraphicFramePr/>
          <p:nvPr>
            <p:extLst>
              <p:ext uri="{D42A27DB-BD31-4B8C-83A1-F6EECF244321}">
                <p14:modId xmlns:p14="http://schemas.microsoft.com/office/powerpoint/2010/main" val="3247372350"/>
              </p:ext>
            </p:extLst>
          </p:nvPr>
        </p:nvGraphicFramePr>
        <p:xfrm>
          <a:off x="599700" y="3518838"/>
          <a:ext cx="13900750" cy="967350"/>
        </p:xfrm>
        <a:graphic>
          <a:graphicData uri="http://schemas.openxmlformats.org/drawingml/2006/table">
            <a:tbl>
              <a:tblPr>
                <a:noFill/>
                <a:tableStyleId>{98434107-31D1-44F0-8027-88CE1E2A73F1}</a:tableStyleId>
              </a:tblPr>
              <a:tblGrid>
                <a:gridCol w="2780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673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700" b="1" u="none" strike="noStrike" cap="none" dirty="0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700" b="1" u="none" strike="noStrike" cap="none" dirty="0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700" b="1" u="none" strike="noStrike" cap="none" dirty="0">
                          <a:solidFill>
                            <a:srgbClr val="212529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Veggie Delight Pizza</a:t>
                      </a:r>
                      <a:endParaRPr sz="1600" b="1" u="none" strike="noStrike" cap="none" dirty="0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Freshly Made Deep Pan Pizza</a:t>
                      </a:r>
                      <a:endParaRPr sz="1400" u="none" strike="noStrike" cap="none" dirty="0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Shepherdless  Pie</a:t>
                      </a:r>
                      <a:endParaRPr sz="1700" b="1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400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Vegetable &amp; Bean Pie</a:t>
                      </a:r>
                      <a:endParaRPr sz="1400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  <a:tabLst/>
                        <a:defRPr/>
                      </a:pPr>
                      <a:r>
                        <a:rPr lang="en-GB" sz="1700" b="1" i="0" u="none" strike="noStrike" cap="none" dirty="0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Arial"/>
                          <a:sym typeface="Gill Sans"/>
                        </a:rPr>
                        <a:t>Chow Mein Noodles </a:t>
                      </a: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endParaRPr sz="1400" u="none" strike="noStrike" cap="none" dirty="0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 u="none" strike="noStrike" cap="none" dirty="0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Cheese &amp; Onion Quiche</a:t>
                      </a:r>
                      <a:endParaRPr sz="1700" b="1" u="none" strike="noStrike" cap="none" dirty="0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Fried Onion &amp; Cheese Tart</a:t>
                      </a:r>
                      <a:endParaRPr sz="1400" u="none" strike="noStrike" cap="none" dirty="0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8" name="Google Shape;118;p2"/>
          <p:cNvGraphicFramePr/>
          <p:nvPr>
            <p:extLst>
              <p:ext uri="{D42A27DB-BD31-4B8C-83A1-F6EECF244321}">
                <p14:modId xmlns:p14="http://schemas.microsoft.com/office/powerpoint/2010/main" val="288231876"/>
              </p:ext>
            </p:extLst>
          </p:nvPr>
        </p:nvGraphicFramePr>
        <p:xfrm>
          <a:off x="599700" y="2084425"/>
          <a:ext cx="13900750" cy="1214825"/>
        </p:xfrm>
        <a:graphic>
          <a:graphicData uri="http://schemas.openxmlformats.org/drawingml/2006/table">
            <a:tbl>
              <a:tblPr>
                <a:noFill/>
                <a:tableStyleId>{98434107-31D1-44F0-8027-88CE1E2A73F1}</a:tableStyleId>
              </a:tblPr>
              <a:tblGrid>
                <a:gridCol w="2780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148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700" b="1" u="none" strike="noStrike" cap="none" dirty="0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Margherita Pizza </a:t>
                      </a:r>
                      <a:endParaRPr sz="1700" b="1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400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Freshly Made Deep Pan Pizza</a:t>
                      </a:r>
                      <a:endParaRPr sz="1700" b="1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Roast Chicken</a:t>
                      </a:r>
                      <a:endParaRPr sz="1700" b="1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Roasted Marinated </a:t>
                      </a:r>
                      <a:endParaRPr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Chicken Thigh</a:t>
                      </a:r>
                      <a:endParaRPr sz="1700" b="1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endParaRPr sz="1400" u="none" strike="noStrike" cap="none" dirty="0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700" b="1" u="none" strike="noStrike" cap="none" dirty="0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Fish Fingers</a:t>
                      </a:r>
                      <a:endParaRPr sz="1700" b="1" u="none" strike="noStrike" cap="none" dirty="0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400" u="none" strike="noStrike" cap="none" dirty="0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Breaded Pollock Fish Fingers</a:t>
                      </a:r>
                      <a:endParaRPr sz="1700" b="1" u="none" strike="noStrike" cap="none" dirty="0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9" name="Google Shape;119;p2"/>
          <p:cNvGraphicFramePr/>
          <p:nvPr/>
        </p:nvGraphicFramePr>
        <p:xfrm>
          <a:off x="639100" y="5018600"/>
          <a:ext cx="13900750" cy="987522"/>
        </p:xfrm>
        <a:graphic>
          <a:graphicData uri="http://schemas.openxmlformats.org/drawingml/2006/table">
            <a:tbl>
              <a:tblPr>
                <a:noFill/>
                <a:tableStyleId>{98434107-31D1-44F0-8027-88CE1E2A73F1}</a:tableStyleId>
              </a:tblPr>
              <a:tblGrid>
                <a:gridCol w="2780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52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600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Green Cabbage </a:t>
                      </a:r>
                      <a:endParaRPr sz="1600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Baked Potato Wedges and Coleslaw or Salad</a:t>
                      </a:r>
                      <a:endParaRPr sz="1600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600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Garden Mash, Green Cabbage &amp; Garden Peas</a:t>
                      </a:r>
                      <a:endParaRPr sz="1600" u="sng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600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Wholegrain Rice &amp; Broccoli</a:t>
                      </a:r>
                      <a:endParaRPr sz="1600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endParaRPr sz="1600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600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600" u="none" strike="noStrike" cap="non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Chips &amp; </a:t>
                      </a:r>
                      <a:r>
                        <a:rPr lang="en-GB" sz="1600" u="none" strike="noStrike" cap="non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Baked </a:t>
                      </a:r>
                      <a:r>
                        <a:rPr lang="en-GB" sz="1600" u="none" strike="noStrike" cap="non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Beans</a:t>
                      </a:r>
                      <a:endParaRPr sz="1600" u="none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20" name="Google Shape;120;p2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595411" y="1373550"/>
            <a:ext cx="431292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" title="Protein Power@4x-8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2569005" y="6348525"/>
            <a:ext cx="378481" cy="2728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" title="Oily Fish@4x-8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2602012" y="4486210"/>
            <a:ext cx="444495" cy="1848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" title="Fruit@4x-8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-2513994" y="1989921"/>
            <a:ext cx="268457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" title="Plant power@4x-8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-2555803" y="4952950"/>
            <a:ext cx="352075" cy="466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" title="Wholemeal@4x-8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-2538199" y="3257870"/>
            <a:ext cx="316867" cy="413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" title="Good for Gut@4x-8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-2514006" y="5701348"/>
            <a:ext cx="387283" cy="365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" title="Nutritionist@4x-8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-2564605" y="2606291"/>
            <a:ext cx="369679" cy="369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" title="Vegetarian@4x-8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-2549201" y="3953457"/>
            <a:ext cx="338872" cy="250852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"/>
          <p:cNvSpPr txBox="1"/>
          <p:nvPr/>
        </p:nvSpPr>
        <p:spPr>
          <a:xfrm>
            <a:off x="-2844650" y="523150"/>
            <a:ext cx="1863600" cy="56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GB" sz="17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Copy and paste onto menu</a:t>
            </a:r>
            <a:endParaRPr sz="17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0" name="Google Shape;130;p2" title="Vegetarian@4x-8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36449" y="3787057"/>
            <a:ext cx="338872" cy="25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" title="Vegetarian@4x-8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4321774" y="3787057"/>
            <a:ext cx="338872" cy="25085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2" name="Google Shape;132;p2"/>
          <p:cNvCxnSpPr/>
          <p:nvPr/>
        </p:nvCxnSpPr>
        <p:spPr>
          <a:xfrm rot="10800000" flipH="1">
            <a:off x="2118310" y="3518847"/>
            <a:ext cx="11049300" cy="20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33" name="Google Shape;133;p2"/>
          <p:cNvCxnSpPr/>
          <p:nvPr/>
        </p:nvCxnSpPr>
        <p:spPr>
          <a:xfrm rot="10800000" flipH="1">
            <a:off x="1998560" y="4984635"/>
            <a:ext cx="11049300" cy="20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34" name="Google Shape;134;p2"/>
          <p:cNvCxnSpPr/>
          <p:nvPr/>
        </p:nvCxnSpPr>
        <p:spPr>
          <a:xfrm rot="10800000" flipH="1">
            <a:off x="2224473" y="7220797"/>
            <a:ext cx="11049300" cy="20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5" name="Google Shape;135;p2"/>
          <p:cNvSpPr txBox="1"/>
          <p:nvPr/>
        </p:nvSpPr>
        <p:spPr>
          <a:xfrm>
            <a:off x="6733950" y="588850"/>
            <a:ext cx="1652100" cy="56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GB" sz="3200" b="1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Week 2</a:t>
            </a:r>
            <a:endParaRPr sz="3200" b="1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36" name="Google Shape;136;p2"/>
          <p:cNvCxnSpPr/>
          <p:nvPr/>
        </p:nvCxnSpPr>
        <p:spPr>
          <a:xfrm rot="10800000" flipH="1">
            <a:off x="2194510" y="7783947"/>
            <a:ext cx="11049300" cy="20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38" name="Google Shape;138;p2" title="Nutritionist@4x-8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872032" y="6704044"/>
            <a:ext cx="369679" cy="369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0127" y="6721648"/>
            <a:ext cx="431292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" title="Nutritionist@4x-8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434632" y="6704044"/>
            <a:ext cx="369679" cy="369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32727" y="6721648"/>
            <a:ext cx="431292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" title="Nutritionist@4x-8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2997232" y="6704044"/>
            <a:ext cx="369679" cy="369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495327" y="6721648"/>
            <a:ext cx="431292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" title="Fruit@4x-8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206603" y="8436321"/>
            <a:ext cx="268457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" title="Fruit@4x-8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694022" y="8436321"/>
            <a:ext cx="268457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" title="Nutritionist@4x-8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576267" y="8418716"/>
            <a:ext cx="369679" cy="369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" title="Nutritionist@4x-8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0066961" y="8418716"/>
            <a:ext cx="369679" cy="369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02489" y="8436325"/>
            <a:ext cx="431292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736314" y="8436325"/>
            <a:ext cx="431292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41105" y="8372900"/>
            <a:ext cx="431292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47136" y="8436325"/>
            <a:ext cx="431292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" title="Wholemeal@4x-8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-2538199" y="3257870"/>
            <a:ext cx="316867" cy="413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" title="Wholemeal@4x-8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229852" y="6682039"/>
            <a:ext cx="316867" cy="413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" title="Wholemeal@4x-8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3437539" y="6682039"/>
            <a:ext cx="316867" cy="413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" title="Wholemeal@4x-8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989339" y="6682039"/>
            <a:ext cx="316867" cy="413686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"/>
          <p:cNvSpPr txBox="1"/>
          <p:nvPr/>
        </p:nvSpPr>
        <p:spPr>
          <a:xfrm rot="-5400000">
            <a:off x="40050" y="5041450"/>
            <a:ext cx="1295400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1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rPr>
              <a:t>SIDES</a:t>
            </a:r>
            <a:endParaRPr sz="1200" b="1" i="0" u="none" strike="noStrike" cap="none">
              <a:solidFill>
                <a:schemeClr val="dk2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57" name="Google Shape;157;p2"/>
          <p:cNvSpPr txBox="1"/>
          <p:nvPr/>
        </p:nvSpPr>
        <p:spPr>
          <a:xfrm rot="-5400000">
            <a:off x="40050" y="6362125"/>
            <a:ext cx="1295400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1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rPr>
              <a:t>PENNE PASTA WITH</a:t>
            </a:r>
            <a:endParaRPr sz="1200" b="1" i="0" u="none" strike="noStrike" cap="none">
              <a:solidFill>
                <a:schemeClr val="dk2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58" name="Google Shape;158;p2"/>
          <p:cNvCxnSpPr/>
          <p:nvPr/>
        </p:nvCxnSpPr>
        <p:spPr>
          <a:xfrm rot="10800000" flipH="1">
            <a:off x="2224485" y="5934660"/>
            <a:ext cx="11049300" cy="20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9" name="Google Shape;159;p2"/>
          <p:cNvSpPr txBox="1"/>
          <p:nvPr/>
        </p:nvSpPr>
        <p:spPr>
          <a:xfrm rot="5400000">
            <a:off x="13710950" y="5051050"/>
            <a:ext cx="1295400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1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rPr>
              <a:t>SIDES</a:t>
            </a:r>
            <a:endParaRPr sz="1200" b="1" i="0" u="none" strike="noStrike" cap="none">
              <a:solidFill>
                <a:schemeClr val="dk2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0" name="Google Shape;160;p2"/>
          <p:cNvSpPr txBox="1"/>
          <p:nvPr/>
        </p:nvSpPr>
        <p:spPr>
          <a:xfrm rot="5400000">
            <a:off x="13710950" y="6371725"/>
            <a:ext cx="1295400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1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rPr>
              <a:t>PENNE PASTA WITH</a:t>
            </a:r>
            <a:endParaRPr sz="1200" b="1" i="0" u="none" strike="noStrike" cap="none">
              <a:solidFill>
                <a:schemeClr val="dk2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1" name="Google Shape;161;p2"/>
          <p:cNvSpPr txBox="1"/>
          <p:nvPr/>
        </p:nvSpPr>
        <p:spPr>
          <a:xfrm>
            <a:off x="597151" y="1328750"/>
            <a:ext cx="8956800" cy="4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GB" sz="1800" b="1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W/C 20/04, 11/05, 01/06, 22/06, 13/07, 03/08, 24/08, 14/09, 05/10</a:t>
            </a:r>
            <a:endParaRPr sz="1800" b="1" i="0" u="none" strike="noStrike" cap="none">
              <a:solidFill>
                <a:schemeClr val="dk2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GB" sz="1700" b="1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endParaRPr sz="1700" b="1" i="0" u="none" strike="noStrike" cap="none">
              <a:solidFill>
                <a:schemeClr val="dk2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aphicFrame>
        <p:nvGraphicFramePr>
          <p:cNvPr id="162" name="Google Shape;162;p2"/>
          <p:cNvGraphicFramePr/>
          <p:nvPr/>
        </p:nvGraphicFramePr>
        <p:xfrm>
          <a:off x="599700" y="7803663"/>
          <a:ext cx="13900750" cy="701010"/>
        </p:xfrm>
        <a:graphic>
          <a:graphicData uri="http://schemas.openxmlformats.org/drawingml/2006/table">
            <a:tbl>
              <a:tblPr>
                <a:noFill/>
                <a:tableStyleId>{98434107-31D1-44F0-8027-88CE1E2A73F1}</a:tableStyleId>
              </a:tblPr>
              <a:tblGrid>
                <a:gridCol w="2780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Vanilla Sprinkle Sponge</a:t>
                      </a:r>
                      <a:endParaRPr sz="1700" b="1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 u="none" strike="noStrike" cap="none" dirty="0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Watermelon Sticks </a:t>
                      </a:r>
                      <a:endParaRPr sz="1700" b="1" u="none" strike="noStrike" cap="none" dirty="0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Chocolate Crispy Cake</a:t>
                      </a:r>
                      <a:endParaRPr sz="1700" b="1" u="none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Fruit Bowls</a:t>
                      </a:r>
                      <a:endParaRPr sz="1700" b="1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 u="none" strike="noStrike" cap="none" dirty="0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Apple Flapjack</a:t>
                      </a:r>
                      <a:endParaRPr sz="1700" b="1" u="none" strike="noStrike" cap="none" dirty="0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endParaRPr sz="1700" b="1" u="none" strike="noStrike" cap="none" dirty="0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3" name="Google Shape;163;p2"/>
          <p:cNvGraphicFramePr/>
          <p:nvPr/>
        </p:nvGraphicFramePr>
        <p:xfrm>
          <a:off x="609613" y="6068788"/>
          <a:ext cx="13900750" cy="990570"/>
        </p:xfrm>
        <a:graphic>
          <a:graphicData uri="http://schemas.openxmlformats.org/drawingml/2006/table">
            <a:tbl>
              <a:tblPr>
                <a:noFill/>
                <a:tableStyleId>{98434107-31D1-44F0-8027-88CE1E2A73F1}</a:tableStyleId>
              </a:tblPr>
              <a:tblGrid>
                <a:gridCol w="2780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Homemade Tomato Sauce</a:t>
                      </a:r>
                      <a:endParaRPr sz="1700" b="1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endParaRPr sz="1700" b="1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Arial"/>
                        <a:buNone/>
                      </a:pPr>
                      <a:r>
                        <a:rPr lang="en-GB" sz="17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Jacket Potato</a:t>
                      </a:r>
                      <a:r>
                        <a:rPr lang="en-GB" sz="19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 </a:t>
                      </a:r>
                      <a:r>
                        <a:rPr lang="en-GB" sz="1700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with a choice of Cheese or Baked Beans or Tuna Mayo</a:t>
                      </a:r>
                      <a:endParaRPr sz="1700" b="1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Nut Free Spinach &amp; Basil Pesto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Jacket Potato</a:t>
                      </a:r>
                      <a:r>
                        <a:rPr lang="en-GB" sz="19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 </a:t>
                      </a:r>
                      <a:r>
                        <a:rPr lang="en-GB" sz="1700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with a choice of Cheese or Baked Beans or Tuna Mayo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Homemade Tomato Sauce</a:t>
                      </a:r>
                      <a:endParaRPr sz="1700" b="1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64" name="Google Shape;164;p2" title="Protein Power@4x-8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39820" y="2948175"/>
            <a:ext cx="378481" cy="2728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" title="Protein Power@4x-8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13295" y="2901963"/>
            <a:ext cx="378481" cy="2728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" title="Nutritionist@4x-8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515257" y="2851341"/>
            <a:ext cx="369679" cy="369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" title="Protein Power@4x-8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02928" y="4373800"/>
            <a:ext cx="378481" cy="2728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" title="Nutritionist@4x-8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0104891" y="4323179"/>
            <a:ext cx="369679" cy="369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" title="Good for Gut@4x-8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0498027" y="4303923"/>
            <a:ext cx="387283" cy="365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" title="Protein Power@4x-8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33945" y="4430150"/>
            <a:ext cx="378481" cy="2728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" title="Nutritionist@4x-8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135907" y="4379529"/>
            <a:ext cx="369679" cy="369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" title="Good for Gut@4x-8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529044" y="4360273"/>
            <a:ext cx="387283" cy="365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" title="Plant power@4x-8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939797" y="4274775"/>
            <a:ext cx="352075" cy="466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" title="Nutritionist@4x-8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0187995" y="2871066"/>
            <a:ext cx="369679" cy="369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" title="Nutritionist@4x-8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2997220" y="2851341"/>
            <a:ext cx="369679" cy="369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" title="Wholemeal@4x-8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263747" y="4301183"/>
            <a:ext cx="316867" cy="413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81625" y="4334725"/>
            <a:ext cx="431292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" title="Wholemeal@4x-8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733726" y="2827070"/>
            <a:ext cx="316867" cy="413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2" title="Good for Gut@4x-8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3284794" y="8420923"/>
            <a:ext cx="387283" cy="365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" title="Good for Gut@4x-8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733394" y="4362173"/>
            <a:ext cx="387283" cy="365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" title="Vegetarian@4x-8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887424" y="8492882"/>
            <a:ext cx="338872" cy="25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" title="Nutritionist@4x-8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496570" y="6742454"/>
            <a:ext cx="369679" cy="369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" title="Nutritionist@4x-8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0941270" y="6684816"/>
            <a:ext cx="369679" cy="36967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" name="Google Shape;74;p1">
            <a:extLst>
              <a:ext uri="{FF2B5EF4-FFF2-40B4-BE49-F238E27FC236}">
                <a16:creationId xmlns:a16="http://schemas.microsoft.com/office/drawing/2014/main" id="{13A383D2-84FF-03BC-AC76-72806B98BDD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70657666"/>
              </p:ext>
            </p:extLst>
          </p:nvPr>
        </p:nvGraphicFramePr>
        <p:xfrm>
          <a:off x="768763" y="7294363"/>
          <a:ext cx="13900750" cy="472410"/>
        </p:xfrm>
        <a:graphic>
          <a:graphicData uri="http://schemas.openxmlformats.org/drawingml/2006/table">
            <a:tbl>
              <a:tblPr>
                <a:noFill/>
                <a:tableStyleId>{98434107-31D1-44F0-8027-88CE1E2A73F1}</a:tableStyleId>
              </a:tblPr>
              <a:tblGrid>
                <a:gridCol w="2780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1000">
                <a:tc gridSpan="5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Arial"/>
                        <a:buNone/>
                      </a:pPr>
                      <a:r>
                        <a:rPr lang="en-GB" sz="1700" b="1" dirty="0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&lt; —------- Available Daily - Freshly Baked Baguette</a:t>
                      </a:r>
                      <a:r>
                        <a:rPr lang="en-GB" sz="1900" b="1" dirty="0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 </a:t>
                      </a:r>
                      <a:r>
                        <a:rPr lang="en-GB" sz="1700" dirty="0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with a choice of fillings  </a:t>
                      </a:r>
                      <a:r>
                        <a:rPr lang="en-GB" sz="1700" b="1" dirty="0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—------- &gt;</a:t>
                      </a:r>
                      <a:endParaRPr sz="1500" u="none" strike="noStrike" cap="none"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2DCE2FA-DA62-4E96-DBD4-DB65EFE1A92C}"/>
              </a:ext>
            </a:extLst>
          </p:cNvPr>
          <p:cNvSpPr txBox="1"/>
          <p:nvPr/>
        </p:nvSpPr>
        <p:spPr>
          <a:xfrm>
            <a:off x="-2415978" y="2290287"/>
            <a:ext cx="9006840" cy="6307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r>
              <a:rPr lang="en-GB" sz="1700" b="1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Butter Chicken Curry</a:t>
            </a: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GB" sz="140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Mild Creamy Chicken Curry.</a:t>
            </a:r>
            <a:endParaRPr lang="en-GB" sz="1400" u="none" strike="noStrike" cap="none" dirty="0"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C7042B-0577-1701-02E3-D72B2E943409}"/>
              </a:ext>
            </a:extLst>
          </p:cNvPr>
          <p:cNvSpPr txBox="1"/>
          <p:nvPr/>
        </p:nvSpPr>
        <p:spPr>
          <a:xfrm>
            <a:off x="8842100" y="2222353"/>
            <a:ext cx="281940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r>
              <a:rPr lang="en-GB" sz="1700" b="1" dirty="0">
                <a:solidFill>
                  <a:schemeClr val="dk1"/>
                </a:solidFill>
                <a:latin typeface="Gill Sans"/>
                <a:sym typeface="Gill Sans"/>
              </a:rPr>
              <a:t>Sweet &amp; Sour Pork with Noodles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2F2A33B-8909-7C5D-2ADA-35CF67D80CFD}"/>
              </a:ext>
            </a:extLst>
          </p:cNvPr>
          <p:cNvSpPr txBox="1"/>
          <p:nvPr/>
        </p:nvSpPr>
        <p:spPr>
          <a:xfrm>
            <a:off x="-2334052" y="3815832"/>
            <a:ext cx="9006840" cy="6307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r>
              <a:rPr lang="en-GB" sz="1700" b="1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Tikka Eat Curious</a:t>
            </a: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r>
              <a:rPr lang="en-GB" sz="140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Mild &amp; Creamy Vegan Curry</a:t>
            </a:r>
            <a:endParaRPr lang="en-GB" sz="1400" u="none" strike="noStrike" cap="none" dirty="0"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Google Shape;188;p3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595411" y="1373550"/>
            <a:ext cx="431292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3" title="Protein Power@4x-8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2569005" y="6348525"/>
            <a:ext cx="378481" cy="2728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3" title="Oily Fish@4x-8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2602012" y="4486210"/>
            <a:ext cx="444495" cy="1848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3" title="Fruit@4x-8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-2513994" y="1989921"/>
            <a:ext cx="268457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3" title="Plant power@4x-8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-2555803" y="4952950"/>
            <a:ext cx="352075" cy="466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3" title="Wholemeal@4x-8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-2538199" y="3257870"/>
            <a:ext cx="316867" cy="413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3" title="Good for Gut@4x-8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-2573406" y="5701348"/>
            <a:ext cx="387283" cy="365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3" title="Nutritionist@4x-8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-2564605" y="2606291"/>
            <a:ext cx="369679" cy="369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3" title="Vegetarian@4x-8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-2549201" y="3953457"/>
            <a:ext cx="338872" cy="250852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3"/>
          <p:cNvSpPr txBox="1"/>
          <p:nvPr/>
        </p:nvSpPr>
        <p:spPr>
          <a:xfrm>
            <a:off x="-2844650" y="523150"/>
            <a:ext cx="1863600" cy="56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GB" sz="17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Copy and paste onto menu</a:t>
            </a:r>
            <a:endParaRPr sz="17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8" name="Google Shape;198;p3" title="Vegetarian@4x-8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36449" y="3787057"/>
            <a:ext cx="338872" cy="25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3" title="Vegetarian@4x-8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4321774" y="3787057"/>
            <a:ext cx="338872" cy="25085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0" name="Google Shape;200;p3"/>
          <p:cNvCxnSpPr/>
          <p:nvPr/>
        </p:nvCxnSpPr>
        <p:spPr>
          <a:xfrm rot="10800000" flipH="1">
            <a:off x="2118310" y="3518847"/>
            <a:ext cx="11049300" cy="20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01" name="Google Shape;201;p3"/>
          <p:cNvCxnSpPr/>
          <p:nvPr/>
        </p:nvCxnSpPr>
        <p:spPr>
          <a:xfrm rot="10800000" flipH="1">
            <a:off x="1998560" y="4984635"/>
            <a:ext cx="11049300" cy="20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02" name="Google Shape;202;p3"/>
          <p:cNvCxnSpPr/>
          <p:nvPr/>
        </p:nvCxnSpPr>
        <p:spPr>
          <a:xfrm rot="10800000" flipH="1">
            <a:off x="2224473" y="7220797"/>
            <a:ext cx="11049300" cy="20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3" name="Google Shape;203;p3"/>
          <p:cNvSpPr txBox="1"/>
          <p:nvPr/>
        </p:nvSpPr>
        <p:spPr>
          <a:xfrm>
            <a:off x="6733624" y="523150"/>
            <a:ext cx="3096176" cy="56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GB" sz="3200" b="1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Week 3</a:t>
            </a:r>
            <a:endParaRPr sz="3200" b="1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04" name="Google Shape;204;p3"/>
          <p:cNvCxnSpPr/>
          <p:nvPr/>
        </p:nvCxnSpPr>
        <p:spPr>
          <a:xfrm rot="10800000" flipH="1">
            <a:off x="2194510" y="7783947"/>
            <a:ext cx="11049300" cy="20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06" name="Google Shape;206;p3" title="Nutritionist@4x-8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872032" y="6704044"/>
            <a:ext cx="369679" cy="369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3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0127" y="6721648"/>
            <a:ext cx="431292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3" title="Nutritionist@4x-8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434632" y="6704044"/>
            <a:ext cx="369679" cy="369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3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32727" y="6721648"/>
            <a:ext cx="431292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3" title="Nutritionist@4x-8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2997232" y="6704044"/>
            <a:ext cx="369679" cy="369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3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495327" y="6721648"/>
            <a:ext cx="431292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3" title="Protein Power@4x-8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60833" y="3022384"/>
            <a:ext cx="378481" cy="2728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3" title="Fruit@4x-8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170297" y="8599696"/>
            <a:ext cx="268457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3" title="Fruit@4x-8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694022" y="8599696"/>
            <a:ext cx="268457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3" title="Nutritionist@4x-8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539961" y="8582091"/>
            <a:ext cx="369679" cy="369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3" title="Nutritionist@4x-8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0066961" y="8582091"/>
            <a:ext cx="369679" cy="369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3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736314" y="8599700"/>
            <a:ext cx="431292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3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41105" y="8536275"/>
            <a:ext cx="431292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3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10830" y="8599700"/>
            <a:ext cx="431292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3" title="Wholemeal@4x-8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-2538199" y="3257870"/>
            <a:ext cx="316867" cy="413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3" title="Wholemeal@4x-8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229852" y="6682039"/>
            <a:ext cx="316867" cy="413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3" title="Wholemeal@4x-8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3437539" y="6682039"/>
            <a:ext cx="316867" cy="413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3" title="Wholemeal@4x-8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989339" y="6682039"/>
            <a:ext cx="316867" cy="413686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3"/>
          <p:cNvSpPr txBox="1"/>
          <p:nvPr/>
        </p:nvSpPr>
        <p:spPr>
          <a:xfrm rot="-5400000">
            <a:off x="40050" y="5041450"/>
            <a:ext cx="1295400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1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rPr>
              <a:t>SIDES</a:t>
            </a:r>
            <a:endParaRPr sz="1200" b="1" i="0" u="none" strike="noStrike" cap="none">
              <a:solidFill>
                <a:schemeClr val="dk2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25" name="Google Shape;225;p3"/>
          <p:cNvSpPr txBox="1"/>
          <p:nvPr/>
        </p:nvSpPr>
        <p:spPr>
          <a:xfrm rot="-5400000">
            <a:off x="40050" y="6362125"/>
            <a:ext cx="1295400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1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rPr>
              <a:t>PENNE PASTA WITH</a:t>
            </a:r>
            <a:endParaRPr sz="1200" b="1" i="0" u="none" strike="noStrike" cap="none">
              <a:solidFill>
                <a:schemeClr val="dk2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26" name="Google Shape;226;p3"/>
          <p:cNvCxnSpPr/>
          <p:nvPr/>
        </p:nvCxnSpPr>
        <p:spPr>
          <a:xfrm rot="10800000" flipH="1">
            <a:off x="2224485" y="5934660"/>
            <a:ext cx="11049300" cy="20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27" name="Google Shape;227;p3"/>
          <p:cNvSpPr txBox="1"/>
          <p:nvPr/>
        </p:nvSpPr>
        <p:spPr>
          <a:xfrm rot="5400000">
            <a:off x="13710950" y="5051050"/>
            <a:ext cx="1295400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1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rPr>
              <a:t>SIDES</a:t>
            </a:r>
            <a:endParaRPr sz="1200" b="1" i="0" u="none" strike="noStrike" cap="none">
              <a:solidFill>
                <a:schemeClr val="dk2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28" name="Google Shape;228;p3"/>
          <p:cNvSpPr txBox="1"/>
          <p:nvPr/>
        </p:nvSpPr>
        <p:spPr>
          <a:xfrm rot="5400000">
            <a:off x="13710950" y="6371725"/>
            <a:ext cx="1295400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1" i="0" u="none" strike="noStrike" cap="non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rPr>
              <a:t>PENNE PASTA WITH</a:t>
            </a:r>
            <a:endParaRPr sz="1200" b="1" i="0" u="none" strike="noStrike" cap="none">
              <a:solidFill>
                <a:schemeClr val="dk2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29" name="Google Shape;229;p3"/>
          <p:cNvSpPr txBox="1"/>
          <p:nvPr/>
        </p:nvSpPr>
        <p:spPr>
          <a:xfrm>
            <a:off x="597151" y="1328750"/>
            <a:ext cx="8956800" cy="4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GB" sz="1800" b="1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W/C 27/04, 18/05, 08/06, 29/06, 20/07, 10/08, 31/08, 21/09, 12/10</a:t>
            </a:r>
            <a:endParaRPr sz="1800" b="1" i="0" u="none" strike="noStrike" cap="none">
              <a:solidFill>
                <a:schemeClr val="dk2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GB" sz="1700" b="1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endParaRPr sz="1700" b="1" i="0" u="none" strike="noStrike" cap="none">
              <a:solidFill>
                <a:schemeClr val="dk2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aphicFrame>
        <p:nvGraphicFramePr>
          <p:cNvPr id="230" name="Google Shape;230;p3"/>
          <p:cNvGraphicFramePr/>
          <p:nvPr/>
        </p:nvGraphicFramePr>
        <p:xfrm>
          <a:off x="609613" y="3523125"/>
          <a:ext cx="13900750" cy="1127730"/>
        </p:xfrm>
        <a:graphic>
          <a:graphicData uri="http://schemas.openxmlformats.org/drawingml/2006/table">
            <a:tbl>
              <a:tblPr>
                <a:noFill/>
                <a:tableStyleId>{98434107-31D1-44F0-8027-88CE1E2A73F1}</a:tableStyleId>
              </a:tblPr>
              <a:tblGrid>
                <a:gridCol w="2780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600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Sweet Potato &amp; Chickpea Balti</a:t>
                      </a:r>
                      <a:endParaRPr sz="1700" b="1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Lightly Spiced Indian Classic</a:t>
                      </a:r>
                      <a:endParaRPr sz="1400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Homemade Cheese &amp; Tomato Turnover</a:t>
                      </a:r>
                      <a:endParaRPr sz="1700" b="1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400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Puff Pastry Slice with Cheddar &amp; Tomatoes </a:t>
                      </a:r>
                      <a:endParaRPr sz="1600" b="1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Cauliflower Cheese </a:t>
                      </a:r>
                      <a:endParaRPr sz="1700" b="1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Bake</a:t>
                      </a:r>
                      <a:endParaRPr sz="1100" u="sng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Vegetable Chilli</a:t>
                      </a:r>
                      <a:endParaRPr sz="1700" b="1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Spiced Vegetable &amp; Bean Chilli &amp; Rice </a:t>
                      </a:r>
                      <a:endParaRPr sz="1400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300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Pitta Pockets</a:t>
                      </a:r>
                      <a:endParaRPr sz="1700" b="1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400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Roasted Vegetables &amp; Cheesy Pockets</a:t>
                      </a:r>
                      <a:endParaRPr sz="1300" u="none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31" name="Google Shape;231;p3"/>
          <p:cNvGraphicFramePr/>
          <p:nvPr/>
        </p:nvGraphicFramePr>
        <p:xfrm>
          <a:off x="571188" y="8031488"/>
          <a:ext cx="13900750" cy="701010"/>
        </p:xfrm>
        <a:graphic>
          <a:graphicData uri="http://schemas.openxmlformats.org/drawingml/2006/table">
            <a:tbl>
              <a:tblPr>
                <a:noFill/>
                <a:tableStyleId>{98434107-31D1-44F0-8027-88CE1E2A73F1}</a:tableStyleId>
              </a:tblPr>
              <a:tblGrid>
                <a:gridCol w="2780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Jammy Crumble Slice</a:t>
                      </a:r>
                      <a:endParaRPr sz="1700" b="1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endParaRPr sz="1700" b="1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Fruit Bowls</a:t>
                      </a:r>
                      <a:endParaRPr sz="1700" b="1" u="none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Vanilla</a:t>
                      </a:r>
                      <a:endParaRPr sz="1700" b="1" u="none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Ice Cream Cup</a:t>
                      </a:r>
                      <a:endParaRPr sz="1700" b="1" u="none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Jelly &amp; Fruit Slices</a:t>
                      </a:r>
                      <a:endParaRPr sz="1700" b="1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endParaRPr sz="1700" b="1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Rainbow Shortbreads</a:t>
                      </a:r>
                      <a:endParaRPr sz="1700" b="1" u="none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32" name="Google Shape;232;p3"/>
          <p:cNvGraphicFramePr/>
          <p:nvPr/>
        </p:nvGraphicFramePr>
        <p:xfrm>
          <a:off x="639100" y="5018600"/>
          <a:ext cx="13900750" cy="852100"/>
        </p:xfrm>
        <a:graphic>
          <a:graphicData uri="http://schemas.openxmlformats.org/drawingml/2006/table">
            <a:tbl>
              <a:tblPr>
                <a:noFill/>
                <a:tableStyleId>{98434107-31D1-44F0-8027-88CE1E2A73F1}</a:tableStyleId>
              </a:tblPr>
              <a:tblGrid>
                <a:gridCol w="2780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52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600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Wholegrain Rice &amp; </a:t>
                      </a:r>
                      <a:r>
                        <a:rPr lang="en-GB" sz="1600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Sweetcorn</a:t>
                      </a:r>
                      <a:endParaRPr sz="1900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600" u="none" strike="noStrike" cap="non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Wedges &amp; Baked Beans</a:t>
                      </a:r>
                      <a:endParaRPr sz="1600" u="none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600" u="none" strike="noStrike" cap="non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Roasted Potatoes, </a:t>
                      </a:r>
                      <a:r>
                        <a:rPr lang="en-GB" sz="1600" u="none" strike="noStrike" cap="non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Broccoli  &amp; Gravy </a:t>
                      </a:r>
                      <a:endParaRPr sz="1600" u="sng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600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Green Beans</a:t>
                      </a:r>
                      <a:r>
                        <a:rPr lang="en-GB" sz="1900" u="none" strike="noStrike" cap="non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 </a:t>
                      </a:r>
                      <a:endParaRPr sz="1600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600" u="none" strike="noStrike" cap="non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Chips &amp; </a:t>
                      </a:r>
                      <a:r>
                        <a:rPr lang="en-GB" sz="1600" u="none" strike="noStrike" cap="non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Baked </a:t>
                      </a:r>
                      <a:r>
                        <a:rPr lang="en-GB" sz="1600" u="none" strike="noStrike" cap="non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Beans</a:t>
                      </a:r>
                      <a:endParaRPr sz="1600" u="none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33" name="Google Shape;233;p3"/>
          <p:cNvGraphicFramePr/>
          <p:nvPr/>
        </p:nvGraphicFramePr>
        <p:xfrm>
          <a:off x="798738" y="6050463"/>
          <a:ext cx="13900750" cy="990570"/>
        </p:xfrm>
        <a:graphic>
          <a:graphicData uri="http://schemas.openxmlformats.org/drawingml/2006/table">
            <a:tbl>
              <a:tblPr>
                <a:noFill/>
                <a:tableStyleId>{98434107-31D1-44F0-8027-88CE1E2A73F1}</a:tableStyleId>
              </a:tblPr>
              <a:tblGrid>
                <a:gridCol w="2780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Homemade Tomato Sauce</a:t>
                      </a:r>
                      <a:endParaRPr sz="1700" b="1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endParaRPr sz="1700" b="1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Arial"/>
                        <a:buNone/>
                      </a:pPr>
                      <a:r>
                        <a:rPr lang="en-GB" sz="17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Jacket Potato</a:t>
                      </a:r>
                      <a:r>
                        <a:rPr lang="en-GB" sz="19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 </a:t>
                      </a:r>
                      <a:r>
                        <a:rPr lang="en-GB" sz="1700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with a choice of Cheese or Baked Beans or Tuna Mayo</a:t>
                      </a:r>
                      <a:endParaRPr sz="1700" b="1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Nut Free Spinach &amp; Basil Pesto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Jacket Potato</a:t>
                      </a:r>
                      <a:r>
                        <a:rPr lang="en-GB" sz="19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 </a:t>
                      </a:r>
                      <a:r>
                        <a:rPr lang="en-GB" sz="1700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with a choice of Cheese or Baked Beans or Tuna Mayo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 u="none" strike="noStrike" cap="none" dirty="0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Homemade Tomato Sauce</a:t>
                      </a:r>
                      <a:endParaRPr sz="1700" b="1" u="none" strike="noStrike" cap="none" dirty="0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34" name="Google Shape;234;p3"/>
          <p:cNvGraphicFramePr/>
          <p:nvPr/>
        </p:nvGraphicFramePr>
        <p:xfrm>
          <a:off x="599700" y="2095775"/>
          <a:ext cx="13900750" cy="992094"/>
        </p:xfrm>
        <a:graphic>
          <a:graphicData uri="http://schemas.openxmlformats.org/drawingml/2006/table">
            <a:tbl>
              <a:tblPr>
                <a:noFill/>
                <a:tableStyleId>{98434107-31D1-44F0-8027-88CE1E2A73F1}</a:tableStyleId>
              </a:tblPr>
              <a:tblGrid>
                <a:gridCol w="2780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01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Brazilian Coconut Chicken</a:t>
                      </a:r>
                      <a:endParaRPr sz="1700" b="1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400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Mild Creamy Coconut Curry</a:t>
                      </a:r>
                      <a:endParaRPr sz="1300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700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Homemade Sausage</a:t>
                      </a:r>
                      <a:endParaRPr sz="1700" b="1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en-GB" b="1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Chicken, Sage &amp; Onion Roll</a:t>
                      </a:r>
                      <a:endParaRPr b="1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Roast Gammon</a:t>
                      </a:r>
                      <a:endParaRPr sz="1700" b="1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400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Roasted Gammon Joint</a:t>
                      </a:r>
                      <a:endParaRPr sz="1600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Mac n Cheese</a:t>
                      </a:r>
                      <a:endParaRPr sz="1700" b="1" u="none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400" u="none" strike="noStrike" cap="non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Really Cheesy </a:t>
                      </a:r>
                      <a:endParaRPr sz="1400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GB" sz="1400" u="none" strike="noStrike" cap="non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Macaroni Pasta</a:t>
                      </a:r>
                      <a:endParaRPr sz="1400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700" b="1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Fish Fingers</a:t>
                      </a:r>
                      <a:endParaRPr sz="1700" b="1" u="none" strike="noStrike" cap="non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400" u="none" strike="noStrike" cap="non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Breaded Pollock Fish Fingers</a:t>
                      </a:r>
                      <a:endParaRPr sz="1600" b="1" u="none" strike="noStrike" cap="non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300" b="1" u="none" strike="noStrike" cap="non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 (Salmon Or Pollock)</a:t>
                      </a:r>
                      <a:endParaRPr sz="1300" b="1" u="none" strike="noStrike" cap="non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35" name="Google Shape;235;p3" title="Nutritionist@4x-8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969906" y="2920616"/>
            <a:ext cx="369679" cy="369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3" title="Nutritionist@4x-8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872020" y="3008641"/>
            <a:ext cx="369679" cy="369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3" title="Nutritionist@4x-8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0133537" y="4436441"/>
            <a:ext cx="369679" cy="369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3" title="Nutritionist@4x-8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2671870" y="2973366"/>
            <a:ext cx="369679" cy="369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3" title="Oily Fish@4x-8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160938" y="3065798"/>
            <a:ext cx="444495" cy="1848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3" title="Nutritionist@4x-8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118295" y="4428979"/>
            <a:ext cx="369679" cy="369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3" title="Plant power@4x-8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46472" y="4380575"/>
            <a:ext cx="352075" cy="466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3" title="Good for Gut@4x-8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553330" y="2942623"/>
            <a:ext cx="387283" cy="365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3" title="Protein Power@4x-8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45558" y="3017434"/>
            <a:ext cx="378481" cy="2728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3" title="Wholemeal@4x-8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427339" y="2986645"/>
            <a:ext cx="316867" cy="413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3" title="Wholemeal@4x-8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209851" y="4371483"/>
            <a:ext cx="316867" cy="413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3" title="Nutritionist@4x-8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338357" y="4430104"/>
            <a:ext cx="369679" cy="369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3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46714" y="4411088"/>
            <a:ext cx="431292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3" title="Wholemeal@4x-8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695618" y="4371483"/>
            <a:ext cx="316867" cy="413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3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39406" y="4411088"/>
            <a:ext cx="431292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3" title="Vegetarian@4x-8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0036162" y="2938507"/>
            <a:ext cx="338872" cy="25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3" title="Vegan@4x-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41214" y="8492875"/>
            <a:ext cx="431292" cy="33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3" title="Nutritionist@4x-8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496570" y="6742454"/>
            <a:ext cx="369679" cy="369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3" title="Nutritionist@4x-8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1023757" y="6684816"/>
            <a:ext cx="369679" cy="36967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Google Shape;74;p1">
            <a:extLst>
              <a:ext uri="{FF2B5EF4-FFF2-40B4-BE49-F238E27FC236}">
                <a16:creationId xmlns:a16="http://schemas.microsoft.com/office/drawing/2014/main" id="{279AA0C5-D71E-6144-0ADC-35CD26AC0F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70657666"/>
              </p:ext>
            </p:extLst>
          </p:nvPr>
        </p:nvGraphicFramePr>
        <p:xfrm>
          <a:off x="768763" y="7294363"/>
          <a:ext cx="13900750" cy="472410"/>
        </p:xfrm>
        <a:graphic>
          <a:graphicData uri="http://schemas.openxmlformats.org/drawingml/2006/table">
            <a:tbl>
              <a:tblPr>
                <a:noFill/>
                <a:tableStyleId>{98434107-31D1-44F0-8027-88CE1E2A73F1}</a:tableStyleId>
              </a:tblPr>
              <a:tblGrid>
                <a:gridCol w="2780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801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1000">
                <a:tc gridSpan="5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Arial"/>
                        <a:buNone/>
                      </a:pPr>
                      <a:r>
                        <a:rPr lang="en-GB" sz="1700" b="1" dirty="0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&lt; —------- Available Daily - Freshly Baked Baguette</a:t>
                      </a:r>
                      <a:r>
                        <a:rPr lang="en-GB" sz="1900" b="1" dirty="0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 </a:t>
                      </a:r>
                      <a:r>
                        <a:rPr lang="en-GB" sz="1700" dirty="0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with a choice of fillings  </a:t>
                      </a:r>
                      <a:r>
                        <a:rPr lang="en-GB" sz="1700" b="1" dirty="0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—------- &gt;</a:t>
                      </a:r>
                      <a:endParaRPr sz="1500" u="none" strike="noStrike" cap="none"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592</Words>
  <Application>Microsoft Office PowerPoint</Application>
  <PresentationFormat>Custom</PresentationFormat>
  <Paragraphs>135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Gill Sans</vt:lpstr>
      <vt:lpstr>Simple Light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Amy Allen</dc:creator>
  <cp:lastModifiedBy>Amy Allen</cp:lastModifiedBy>
  <cp:revision>2</cp:revision>
  <dcterms:modified xsi:type="dcterms:W3CDTF">2026-03-02T09:46:48Z</dcterms:modified>
</cp:coreProperties>
</file>